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86" r:id="rId3"/>
    <p:sldId id="340" r:id="rId4"/>
    <p:sldId id="294" r:id="rId5"/>
    <p:sldId id="292" r:id="rId6"/>
    <p:sldId id="322" r:id="rId7"/>
    <p:sldId id="299" r:id="rId8"/>
    <p:sldId id="333" r:id="rId9"/>
    <p:sldId id="334" r:id="rId10"/>
    <p:sldId id="335" r:id="rId11"/>
    <p:sldId id="337" r:id="rId12"/>
    <p:sldId id="336" r:id="rId13"/>
    <p:sldId id="339" r:id="rId14"/>
    <p:sldId id="331" r:id="rId15"/>
    <p:sldId id="338" r:id="rId16"/>
    <p:sldId id="330" r:id="rId17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5552"/>
    <a:srgbClr val="6699FF"/>
    <a:srgbClr val="CA6A68"/>
    <a:srgbClr val="9EBD5F"/>
    <a:srgbClr val="6B3305"/>
    <a:srgbClr val="C18457"/>
    <a:srgbClr val="D2DFEE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925" autoAdjust="0"/>
  </p:normalViewPr>
  <p:slideViewPr>
    <p:cSldViewPr snapToObjects="1">
      <p:cViewPr varScale="1">
        <p:scale>
          <a:sx n="110" d="100"/>
          <a:sy n="110" d="100"/>
        </p:scale>
        <p:origin x="12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  <c:spPr>
        <a:noFill/>
        <a:ln w="25383">
          <a:noFill/>
        </a:ln>
      </c:spPr>
    </c:sideWall>
    <c:backWall>
      <c:thickness val="0"/>
      <c:spPr>
        <a:noFill/>
        <a:ln w="25383">
          <a:noFill/>
        </a:ln>
      </c:spPr>
    </c:backWall>
    <c:plotArea>
      <c:layout>
        <c:manualLayout>
          <c:layoutTarget val="inner"/>
          <c:xMode val="edge"/>
          <c:yMode val="edge"/>
          <c:x val="9.6984550840876413E-2"/>
          <c:y val="0.18905558252070187"/>
          <c:w val="0.72650943923879185"/>
          <c:h val="0.7627256086972007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677206.6</c:v>
                </c:pt>
                <c:pt idx="1">
                  <c:v>668036</c:v>
                </c:pt>
                <c:pt idx="2" formatCode="General">
                  <c:v>592683.1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677206.6</c:v>
                </c:pt>
                <c:pt idx="1">
                  <c:v>668036</c:v>
                </c:pt>
                <c:pt idx="2" formatCode="General">
                  <c:v>592683.1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851088"/>
        <c:axId val="296851480"/>
        <c:axId val="0"/>
      </c:bar3DChart>
      <c:catAx>
        <c:axId val="296851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high"/>
        <c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22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/>
          <a:lstStyle/>
          <a:p>
            <a:pPr algn="ctr">
              <a:defRPr lang="ru-RU" sz="1628" b="1" i="0" u="none" strike="noStrike" kern="1200" baseline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851480"/>
        <c:crosses val="autoZero"/>
        <c:auto val="0"/>
        <c:lblAlgn val="ctr"/>
        <c:lblOffset val="20"/>
        <c:tickLblSkip val="1"/>
        <c:noMultiLvlLbl val="0"/>
      </c:catAx>
      <c:valAx>
        <c:axId val="29685148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395" b="1"/>
            </a:pPr>
            <a:endParaRPr lang="ru-RU"/>
          </a:p>
        </c:txPr>
        <c:crossAx val="296851088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79378353445464289"/>
          <c:y val="0.11571715955887681"/>
          <c:w val="0.1502928761123794"/>
          <c:h val="0.16154604878211881"/>
        </c:manualLayout>
      </c:layout>
      <c:overlay val="0"/>
      <c:txPr>
        <a:bodyPr/>
        <a:lstStyle/>
        <a:p>
          <a:pPr>
            <a:defRPr sz="1861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93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76382503193545"/>
          <c:y val="8.8549858982530205E-2"/>
          <c:w val="0.70373825400073942"/>
          <c:h val="0.683263569814347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explosion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13165232063383381"/>
                  <c:y val="-0.283316389962532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2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582550,6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2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тыс. руб.</a:t>
                    </a:r>
                    <a:endParaRPr lang="ru-RU" sz="1200" b="1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2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dirty="0" smtClean="0">
                        <a:solidFill>
                          <a:schemeClr val="tx1"/>
                        </a:solidFill>
                      </a:rPr>
                      <a:t>86,0%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2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endParaRPr lang="ru-RU" sz="12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 w="25265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497212304983612"/>
                  <c:y val="8.491588927323934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5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94656,0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5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ru-RU" sz="1196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a:rPr>
                      <a:t>тыс. руб.</a:t>
                    </a:r>
                    <a:endParaRPr lang="ru-RU" sz="1200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785" b="1" i="0" u="none" strike="noStrike" kern="1200" spc="0" baseline="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96" dirty="0" smtClean="0">
                        <a:solidFill>
                          <a:schemeClr val="tx1"/>
                        </a:solidFill>
                      </a:rPr>
                      <a:t>14,0%</a:t>
                    </a:r>
                    <a:endParaRPr lang="ru-RU" sz="12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 w="25265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09316770186339"/>
                      <c:h val="0.32653061224489793"/>
                    </c:manualLayout>
                  </c15:layout>
                </c:ext>
              </c:extLst>
            </c:dLbl>
            <c:spPr>
              <a:noFill/>
              <a:ln w="25265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0" b="1" i="0" u="none" strike="noStrike" kern="1200" spc="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Безвозмездные</c:v>
                </c:pt>
                <c:pt idx="1">
                  <c:v>Собственные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582550.6</c:v>
                </c:pt>
                <c:pt idx="1">
                  <c:v>94656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  <a:bevelB prst="slope"/>
            </a:sp3d>
          </c:spPr>
          <c:explosion val="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8.8170312509818938E-2"/>
                  <c:y val="2.61267145656433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 вопросы,</a:t>
                    </a:r>
                  </a:p>
                  <a:p>
                    <a:r>
                      <a:rPr lang="ru-RU" dirty="0" smtClean="0"/>
                      <a:t>11,2 %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46693604640198"/>
                      <c:h val="0.122547457531231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2898039979639417"/>
                  <c:y val="-9.21672315454364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Образование, 65,3% 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192237841778158E-2"/>
                  <c:y val="1.58021364246516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Культура, 11,4 %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2139118085099667E-2"/>
                  <c:y val="1.99381804903387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Социальная политика, 3,5%</a:t>
                    </a:r>
                  </a:p>
                  <a:p>
                    <a:endParaRPr lang="ru-RU" dirty="0" smtClean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467304625199361E-2"/>
                  <c:y val="-6.26223091976516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Прочие, 8,5 %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7418856162532755E-2"/>
                  <c:y val="-1.306685455957456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
трансферты 
общего </a:t>
                    </a:r>
                    <a:r>
                      <a:rPr lang="ru-RU" dirty="0" smtClean="0"/>
                      <a:t>характера;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15,0 % 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 smtClean="0"/>
                      <a:t>Прочие; </a:t>
                    </a:r>
                  </a:p>
                  <a:p>
                    <a:r>
                      <a:rPr lang="ru-RU" dirty="0" smtClean="0"/>
                      <a:t>7 %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67">
                <a:noFill/>
              </a:ln>
            </c:spPr>
            <c:txPr>
              <a:bodyPr/>
              <a:lstStyle/>
              <a:p>
                <a:pPr>
                  <a:defRPr sz="1199" b="1"/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1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5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Социальная политика</c:v>
                </c:pt>
                <c:pt idx="4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5"/>
                <c:pt idx="0">
                  <c:v>75848.2</c:v>
                </c:pt>
                <c:pt idx="1">
                  <c:v>442448.6</c:v>
                </c:pt>
                <c:pt idx="2">
                  <c:v>77267.5</c:v>
                </c:pt>
                <c:pt idx="3">
                  <c:v>23900.3</c:v>
                </c:pt>
                <c:pt idx="4">
                  <c:v>57742.000000000044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Лист1!$A$2:$A$8</c:f>
              <c:strCache>
                <c:ptCount val="5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Социальная политика</c:v>
                </c:pt>
                <c:pt idx="4">
                  <c:v>Прочие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5"/>
                <c:pt idx="0">
                  <c:v>11.200156643482211</c:v>
                </c:pt>
                <c:pt idx="1">
                  <c:v>65.334360297138275</c:v>
                </c:pt>
                <c:pt idx="2">
                  <c:v>11.409738180342602</c:v>
                </c:pt>
                <c:pt idx="3">
                  <c:v>3.5292479429468053</c:v>
                </c:pt>
                <c:pt idx="4">
                  <c:v>8.5264969360901155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Лист1!$A$2:$A$8</c:f>
              <c:strCache>
                <c:ptCount val="5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Социальная политика</c:v>
                </c:pt>
                <c:pt idx="4">
                  <c:v>Прочие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5"/>
                <c:pt idx="4" formatCode="0.0">
                  <c:v>100.00000000000001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Лист1!$A$2:$A$8</c:f>
              <c:strCache>
                <c:ptCount val="5"/>
                <c:pt idx="0">
                  <c:v>Общегосударственные вопросы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Социальная политика</c:v>
                </c:pt>
                <c:pt idx="4">
                  <c:v>Прочие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5"/>
                <c:pt idx="4">
                  <c:v>677206.60000000009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расходов </a:t>
            </a:r>
            <a:r>
              <a:rPr lang="ru-RU" dirty="0" smtClean="0"/>
              <a:t>бюджета по </a:t>
            </a:r>
            <a:r>
              <a:rPr lang="ru-RU" dirty="0"/>
              <a:t>направлениям 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по направлениям 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0.16081428361970554"/>
                  <c:y val="-0.2083137140422577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445482,3 </a:t>
                    </a:r>
                    <a:endParaRPr lang="ru-RU" b="1" dirty="0" smtClean="0"/>
                  </a:p>
                  <a:p>
                    <a:r>
                      <a:rPr lang="ru-RU" b="1" dirty="0" smtClean="0"/>
                      <a:t>тыс. руб.</a:t>
                    </a:r>
                  </a:p>
                  <a:p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25334621669318"/>
                      <c:h val="0.103907815631262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3034619351801786E-2"/>
                  <c:y val="-4.8276710902119199E-2"/>
                </c:manualLayout>
              </c:layout>
              <c:tx>
                <c:rich>
                  <a:bodyPr/>
                  <a:lstStyle/>
                  <a:p>
                    <a:pPr>
                      <a:defRPr sz="1798" b="1"/>
                    </a:pPr>
                    <a:r>
                      <a:rPr lang="ru-RU" sz="1799" b="1" dirty="0"/>
                      <a:t> </a:t>
                    </a:r>
                    <a:r>
                      <a:rPr lang="ru-RU" sz="1799" b="1" dirty="0" smtClean="0"/>
                      <a:t>53846,0</a:t>
                    </a:r>
                  </a:p>
                  <a:p>
                    <a:pPr>
                      <a:defRPr sz="1798" b="1"/>
                    </a:pPr>
                    <a:r>
                      <a:rPr lang="ru-RU" sz="1799" b="1" dirty="0" smtClean="0"/>
                      <a:t>тыс</a:t>
                    </a:r>
                    <a:r>
                      <a:rPr lang="ru-RU" sz="1799" b="1" dirty="0" smtClean="0"/>
                      <a:t>. руб. </a:t>
                    </a:r>
                    <a:endParaRPr lang="ru-RU" sz="1800" b="1" dirty="0"/>
                  </a:p>
                </c:rich>
              </c:tx>
              <c:numFmt formatCode="_(&quot;р.&quot;* #,##0.00_);_(&quot;р.&quot;* \(#,##0.00\);_(&quot;р.&quot;* &quot;-&quot;??_);_(@_)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71739056762441"/>
                      <c:h val="0.1460521042084168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0762815008687188E-2"/>
                  <c:y val="7.6461584586495828E-3"/>
                </c:manualLayout>
              </c:layout>
              <c:tx>
                <c:rich>
                  <a:bodyPr/>
                  <a:lstStyle/>
                  <a:p>
                    <a:pPr>
                      <a:defRPr sz="1797" b="1"/>
                    </a:pPr>
                    <a:r>
                      <a:rPr lang="ru-RU" sz="1799" b="1" dirty="0" smtClean="0"/>
                      <a:t>23900,3</a:t>
                    </a:r>
                    <a:endParaRPr lang="ru-RU" sz="1799" b="1" dirty="0" smtClean="0"/>
                  </a:p>
                  <a:p>
                    <a:pPr>
                      <a:defRPr sz="1797" b="1"/>
                    </a:pPr>
                    <a:r>
                      <a:rPr lang="ru-RU" sz="1799" b="1" dirty="0" smtClean="0"/>
                      <a:t>тыс. руб. </a:t>
                    </a:r>
                    <a:endParaRPr lang="ru-RU" sz="1800" dirty="0"/>
                  </a:p>
                </c:rich>
              </c:tx>
              <c:numFmt formatCode="_(&quot;р.&quot;* #,##0.00_);_(&quot;р.&quot;* \(#,##0.00\);_(&quot;р.&quot;* &quot;-&quot;??_);_(@_)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58416262101294"/>
                      <c:h val="0.16817635270541081"/>
                    </c:manualLayout>
                  </c15:layout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1933340142244123"/>
                  <c:y val="0.126008710334053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PT Astra Sans" panose="020B0603020203020204" pitchFamily="34" charset="-52"/>
                        <a:ea typeface="PT Astra Sans" panose="020B0603020203020204" pitchFamily="34" charset="-52"/>
                      </a:rPr>
                      <a:t>153978,0 </a:t>
                    </a:r>
                  </a:p>
                  <a:p>
                    <a:r>
                      <a:rPr lang="ru-RU" b="1" dirty="0" smtClean="0">
                        <a:latin typeface="PT Astra Sans" panose="020B0603020203020204" pitchFamily="34" charset="-52"/>
                        <a:ea typeface="PT Astra Sans" panose="020B0603020203020204" pitchFamily="34" charset="-52"/>
                      </a:rPr>
                      <a:t>тыс. руб.</a:t>
                    </a:r>
                  </a:p>
                  <a:p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46811875035445"/>
                      <c:h val="0.11382765531062124"/>
                    </c:manualLayout>
                  </c15:layout>
                </c:ext>
              </c:extLst>
            </c:dLbl>
            <c:numFmt formatCode="_(&quot;р.&quot;* #,##0.00_);_(&quot;р.&quot;* \(#,##0.00\);_(&quot;р.&quot;* &quot;-&quot;??_);_(@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Заработная плата с начислениями </c:v>
                </c:pt>
                <c:pt idx="1">
                  <c:v>Оплата коммунальных услуг и приобретение котельно-печного топлива
                                        </c:v>
                </c:pt>
                <c:pt idx="2">
                  <c:v>Социальное обеспечение</c:v>
                </c:pt>
                <c:pt idx="3">
                  <c:v>Межбюджетные трансферты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445482.3</c:v>
                </c:pt>
                <c:pt idx="1">
                  <c:v>53846</c:v>
                </c:pt>
                <c:pt idx="2">
                  <c:v>23900.3</c:v>
                </c:pt>
                <c:pt idx="3">
                  <c:v>0</c:v>
                </c:pt>
                <c:pt idx="4" formatCode="0.00">
                  <c:v>153978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5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640705111417608"/>
          <c:y val="9.3455029832982595E-2"/>
          <c:w val="0.33456756929774023"/>
          <c:h val="0.90654497016701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0.13249</cdr:x>
      <cdr:y>0.22217</cdr:y>
    </cdr:from>
    <cdr:to>
      <cdr:x>0.22203</cdr:x>
      <cdr:y>0.27039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65561" y="99530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0.20853</cdr:x>
      <cdr:y>0.22217</cdr:y>
    </cdr:from>
    <cdr:to>
      <cdr:x>0.29807</cdr:x>
      <cdr:y>0.27039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677070" y="99530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latin typeface="Times New Roman" pitchFamily="18" charset="0"/>
              <a:cs typeface="Times New Roman" pitchFamily="18" charset="0"/>
            </a:rPr>
            <a:t>677206,6</a:t>
          </a:r>
        </a:p>
        <a:p xmlns:a="http://schemas.openxmlformats.org/drawingml/2006/main"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0.3697</cdr:x>
      <cdr:y>0.34245</cdr:y>
    </cdr:from>
    <cdr:to>
      <cdr:x>0.45923</cdr:x>
      <cdr:y>0.39067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973214" y="153417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0.45028</cdr:x>
      <cdr:y>0.22505</cdr:y>
    </cdr:from>
    <cdr:to>
      <cdr:x>0.56417</cdr:x>
      <cdr:y>0.39067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621276" y="1008211"/>
          <a:ext cx="915923" cy="741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latin typeface="Times New Roman" pitchFamily="18" charset="0"/>
              <a:cs typeface="Times New Roman" pitchFamily="18" charset="0"/>
            </a:rPr>
            <a:t>668036,0</a:t>
          </a:r>
        </a:p>
        <a:p xmlns:a="http://schemas.openxmlformats.org/drawingml/2006/main">
          <a:endParaRPr lang="ru-RU" sz="11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0.61145</cdr:x>
      <cdr:y>0.34245</cdr:y>
    </cdr:from>
    <cdr:to>
      <cdr:x>0.70098</cdr:x>
      <cdr:y>0.39067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4917430" y="1534170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0.69203</cdr:x>
      <cdr:y>0.2572</cdr:y>
    </cdr:from>
    <cdr:to>
      <cdr:x>0.78157</cdr:x>
      <cdr:y>0.39067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565496" y="1152227"/>
          <a:ext cx="720105" cy="597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latin typeface="Times New Roman" pitchFamily="18" charset="0"/>
              <a:cs typeface="Times New Roman" pitchFamily="18" charset="0"/>
            </a:rPr>
            <a:t>592683,1</a:t>
          </a:r>
        </a:p>
        <a:p xmlns:a="http://schemas.openxmlformats.org/drawingml/2006/main">
          <a:endParaRPr lang="ru-RU" sz="11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0.19842</cdr:x>
      <cdr:y>0.70058</cdr:y>
    </cdr:from>
    <cdr:to>
      <cdr:x>0.31335</cdr:x>
      <cdr:y>0.8887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8769" y="340548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744" y="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410861-8458-48A6-9E95-3B13050187C0}" type="datetimeFigureOut">
              <a:rPr lang="ru-RU"/>
              <a:pPr>
                <a:defRPr/>
              </a:pPr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744" y="9429750"/>
            <a:ext cx="2945341" cy="495300"/>
          </a:xfrm>
          <a:prstGeom prst="rect">
            <a:avLst/>
          </a:prstGeom>
        </p:spPr>
        <p:txBody>
          <a:bodyPr vert="horz" wrap="square" lIns="91316" tIns="45658" rIns="91316" bIns="45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67BC9AF-C070-4F3F-84EA-FEF902DCAC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78263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744" y="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3520B0-7F4A-4F99-BD6E-8C8D839A24D1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6" tIns="45658" rIns="91316" bIns="45658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6" cy="4467225"/>
          </a:xfrm>
          <a:prstGeom prst="rect">
            <a:avLst/>
          </a:prstGeom>
        </p:spPr>
        <p:txBody>
          <a:bodyPr vert="horz" lIns="91316" tIns="45658" rIns="91316" bIns="4565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5341" cy="495300"/>
          </a:xfrm>
          <a:prstGeom prst="rect">
            <a:avLst/>
          </a:prstGeom>
        </p:spPr>
        <p:txBody>
          <a:bodyPr vert="horz" lIns="91316" tIns="45658" rIns="91316" bIns="4565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744" y="9429750"/>
            <a:ext cx="2945341" cy="495300"/>
          </a:xfrm>
          <a:prstGeom prst="rect">
            <a:avLst/>
          </a:prstGeom>
        </p:spPr>
        <p:txBody>
          <a:bodyPr vert="horz" wrap="square" lIns="91316" tIns="45658" rIns="91316" bIns="45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A1F6232-9A76-4E42-9A23-E3C23D2B2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43297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7AD39-5633-488C-9B53-24F68A59541A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C3EA-F6C5-46B5-B8DD-E06964B69B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133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1C994-E612-4A55-B7C5-1C9A0972D725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6DC9C-72EB-477B-BAFD-152460DAED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963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6C71-46F2-45DB-AF07-558CA10565DE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69147-1D8E-433C-A659-01759E33D4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3369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0B0C6-30D8-42A3-AF66-C843F4301E98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F356-E718-403E-9371-289155C9DC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1550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916F-F873-4B42-956F-B68975FCB4AF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996A2-0F4A-4353-87BA-82ECBB980A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9839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AFFE-A3E1-4EA5-8A1C-39DA8E8CE808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CDEE-4BCD-403D-89A8-216BD503E2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026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C828B-8C73-49C7-A404-316EBD0B0371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007B3-08DF-4922-B006-392244B04F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27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F5A64-9352-45A0-B349-A549E344C9F5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109AB-B615-40D6-A6E0-2A9B40E161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770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CD646-BA5B-4DD1-B327-3D762E7DE0BC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F4928-C875-4FD8-9A76-F4C2E00E0D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1846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3728D-E001-455B-97C0-F87CF191E03A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2B09A-FF33-4A23-BA87-35DF38534C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584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CD69C-2136-4698-A4F8-9B5E4C848D09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76869-AE6E-4348-B949-AC7C6B1F19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303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FB018-367D-4E89-B5DF-3A539C7531C7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9D22A-E32A-4843-AAAE-5B9678F8EE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8598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25C86-3793-4F7D-8791-A832BAB2E1A2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8211B-EB41-4AC6-8316-DFB6C23A37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4497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ADD9E-2AB4-48C6-9270-73CC5B8EDFBF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7D1EA-2A1B-4C20-99CD-4689AAD09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7258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694DB-699C-4140-892A-0629101B091D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90CBA-4AB2-466C-88EB-71EECD42DB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271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41852-F229-4469-9B24-2E420AD483A0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C6771-CB3E-4706-91E6-C80D056718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327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80836-F528-4493-93BE-8828070F2BCD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B405-C64E-49EC-BD87-B727BE43D9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48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D8B2-FE17-4D0F-8B2E-16FA404E774B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EF776-9722-4141-967B-B8D53E5D5E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537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56A7B-AE1D-4CB0-9327-D5C8476609F4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64F75-F02B-4599-BB88-5546B16FE5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42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82693-35AF-4D8E-86F2-4444387FA591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2228F-6693-4CE2-B57C-3E61433A79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11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DD9A-F325-45C8-8686-07E266D59265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B99F8-6265-4742-8778-544BF272A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727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ACF2A-C1FD-4779-8023-7916BC19E576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E2D5-BEE7-49EB-BC8E-E771173EFE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90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30040C-8BA1-41C7-80B8-6311E84349F9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8A34CD0-0F5A-45DF-83A1-A8F8F2501C4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58D0C1-F083-481C-934C-A33EF549A82C}" type="datetimeFigureOut">
              <a:rPr lang="ru-RU"/>
              <a:pPr>
                <a:defRPr/>
              </a:pPr>
              <a:t>16.11.2023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B8CAD24-0A19-4984-B16E-236C68ABA0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89893" y="1484784"/>
            <a:ext cx="4653137" cy="31085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>
                <a:solidFill>
                  <a:schemeClr val="tx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ahoma" pitchFamily="34" charset="0"/>
                <a:cs typeface="Tahoma" pitchFamily="34" charset="0"/>
              </a:rPr>
              <a:t>Бюджет 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>
                <a:solidFill>
                  <a:schemeClr val="tx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ahoma" pitchFamily="34" charset="0"/>
                <a:cs typeface="Tahoma" pitchFamily="34" charset="0"/>
              </a:rPr>
              <a:t>для 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>
                <a:solidFill>
                  <a:schemeClr val="tx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ahoma" pitchFamily="34" charset="0"/>
                <a:cs typeface="Tahoma" pitchFamily="34" charset="0"/>
              </a:rPr>
              <a:t>граждан </a:t>
            </a:r>
          </a:p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45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ahoma" pitchFamily="34" charset="0"/>
              <a:cs typeface="Tahoma" pitchFamily="34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50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2123728" y="4076700"/>
            <a:ext cx="5040560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700" b="1" dirty="0"/>
              <a:t>к </a:t>
            </a:r>
            <a:r>
              <a:rPr lang="ru-RU" altLang="ru-RU" sz="1700" b="1" dirty="0" smtClean="0"/>
              <a:t>проекту решения Думы Белозерского муниципального округа Курганской </a:t>
            </a:r>
            <a:r>
              <a:rPr lang="ru-RU" altLang="ru-RU" sz="1700" b="1" dirty="0"/>
              <a:t>области </a:t>
            </a:r>
          </a:p>
          <a:p>
            <a:pPr algn="ctr"/>
            <a:r>
              <a:rPr lang="ru-RU" altLang="ru-RU" sz="1700" b="1" dirty="0"/>
              <a:t>«О бюджете Белозерского </a:t>
            </a:r>
            <a:r>
              <a:rPr lang="ru-RU" altLang="ru-RU" sz="1700" b="1" dirty="0" smtClean="0"/>
              <a:t>муниципального округа Курганской области </a:t>
            </a:r>
            <a:r>
              <a:rPr lang="ru-RU" altLang="ru-RU" sz="1700" b="1" dirty="0"/>
              <a:t>на </a:t>
            </a:r>
            <a:r>
              <a:rPr lang="ru-RU" altLang="ru-RU" sz="1700" b="1" dirty="0" smtClean="0"/>
              <a:t>2024 </a:t>
            </a:r>
            <a:r>
              <a:rPr lang="ru-RU" altLang="ru-RU" sz="1700" b="1" dirty="0"/>
              <a:t>год  и на плановый период </a:t>
            </a:r>
            <a:r>
              <a:rPr lang="ru-RU" altLang="ru-RU" sz="1700" b="1" dirty="0" smtClean="0"/>
              <a:t>2025 </a:t>
            </a:r>
            <a:r>
              <a:rPr lang="ru-RU" altLang="ru-RU" sz="1700" b="1" dirty="0"/>
              <a:t>и </a:t>
            </a:r>
            <a:r>
              <a:rPr lang="ru-RU" altLang="ru-RU" sz="1700" b="1" dirty="0" smtClean="0"/>
              <a:t>2026 </a:t>
            </a:r>
            <a:r>
              <a:rPr lang="ru-RU" altLang="ru-RU" sz="1700" b="1" dirty="0"/>
              <a:t>годов»</a:t>
            </a:r>
            <a:endParaRPr lang="ru-RU" alt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16632"/>
            <a:ext cx="9144000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 Белозерского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муниципального округа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2024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разрезе муниципальных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программ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руб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66910"/>
              </p:ext>
            </p:extLst>
          </p:nvPr>
        </p:nvGraphicFramePr>
        <p:xfrm>
          <a:off x="450639" y="1268760"/>
          <a:ext cx="8496300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015"/>
                <a:gridCol w="1440285"/>
              </a:tblGrid>
              <a:tr h="45749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Расходы </a:t>
                      </a:r>
                      <a:r>
                        <a:rPr lang="ru-RU" sz="1800" baseline="0" dirty="0" smtClean="0"/>
                        <a:t> бюджета Белозерского муниципального округа всего:</a:t>
                      </a:r>
                      <a:endParaRPr lang="ru-RU" sz="1800" dirty="0"/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677206,6</a:t>
                      </a:r>
                      <a:endParaRPr lang="ru-RU" sz="1800" dirty="0"/>
                    </a:p>
                  </a:txBody>
                  <a:tcPr marL="91433" marR="91433" marT="45723" marB="45723"/>
                </a:tc>
              </a:tr>
              <a:tr h="457493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из них расходы на реализацию муниципальных программ ,</a:t>
                      </a:r>
                      <a:r>
                        <a:rPr lang="ru-RU" sz="1400" i="1" baseline="0" dirty="0" smtClean="0"/>
                        <a:t> всего:</a:t>
                      </a:r>
                      <a:endParaRPr lang="ru-RU" sz="1400" i="1" dirty="0"/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615569,4</a:t>
                      </a:r>
                      <a:endParaRPr lang="ru-RU" sz="1800" dirty="0"/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9190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«Энергосбережение и повышение энергетической эффективности в бюджетной сфере и коммунальном комплексе Белозерского муниципального округа» на 2023 -2025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3728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«Развитие Единой дежурно-диспетчерской службы Белозерского муниципального округа» на 2023-2025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1703,0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9618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«Развитие агропромышленного комплекса в Белозерском муниципальном округе» на 2023-2025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1202,0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5508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«О развитии и поддержке малого и среднего предпринимательства в Белозерском муниципальном округе» на 2023-2027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15,0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9430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«Патриотическое воспитание граждан и подготовка допризывной молодежи и развитие </a:t>
                      </a:r>
                      <a:r>
                        <a:rPr lang="ru-RU" sz="1400" i="0" dirty="0" err="1" smtClean="0">
                          <a:latin typeface="Arial" pitchFamily="34" charset="0"/>
                          <a:cs typeface="Arial" pitchFamily="34" charset="0"/>
                        </a:rPr>
                        <a:t>добровольства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400" i="0" dirty="0" err="1" smtClean="0">
                          <a:latin typeface="Arial" pitchFamily="34" charset="0"/>
                          <a:cs typeface="Arial" pitchFamily="34" charset="0"/>
                        </a:rPr>
                        <a:t>волонтерства</a:t>
                      </a:r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) в Белозерском муниципальном округе» на 2023-2026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«Реализация государственной молодежной политики на территории Белозерского муниципального округа» на 2023-2025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100,0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«Использование и охрана земель на территории Белозерского муниципального округа Курганской области» на 2023-2027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6068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 Белозерского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муниципального округа на 2024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 в разрезе муниципальных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программ, 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руб.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50111"/>
              </p:ext>
            </p:extLst>
          </p:nvPr>
        </p:nvGraphicFramePr>
        <p:xfrm>
          <a:off x="431800" y="1052735"/>
          <a:ext cx="8280400" cy="4681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099"/>
                <a:gridCol w="1565301"/>
              </a:tblGrid>
              <a:tr h="446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«Развитие образования в Белозерском муниципальном округе» на 2023-2025 годы</a:t>
                      </a: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  <a:alpha val="8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455833,3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  <a:alpha val="87000"/>
                      </a:schemeClr>
                    </a:solidFill>
                  </a:tcPr>
                </a:tc>
              </a:tr>
              <a:tr h="70602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«Гармонизация межэтнических и межконфессиональных отношений и профилактики проявлений экстремизма в Белозерском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муниципальном округе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86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«Обеспечение жильем молодых семей в Белозерском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муниципальном округе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2022-2025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5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«Функционирование Финансового отдела Администрации Белозерского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муниципального округа Курганской области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16180,0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«Улучшение условий и охраны труда в Белозерском муниципальном округе Курганской области»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000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«Содействие занятости населения Белозерского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муниципального округа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594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«Развитие муниципальной службы в Белозерском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муниципальном округе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2023-2028 годы</a:t>
                      </a: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48,4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18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«Профилактика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безнадзорности и правонарушений несовершеннолетних на территории Белозерского муниципального округа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2023-2025 годы</a:t>
                      </a: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5,0</a:t>
                      </a:r>
                    </a:p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18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«Доступная среда для инвалидов»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69" marB="4566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69" marB="4566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44802"/>
              </p:ext>
            </p:extLst>
          </p:nvPr>
        </p:nvGraphicFramePr>
        <p:xfrm>
          <a:off x="450776" y="5733256"/>
          <a:ext cx="8280400" cy="659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099"/>
                <a:gridCol w="1565301"/>
              </a:tblGrid>
              <a:tr h="65946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«Защита населения и территорий от чрезвычайных ситуаций, обеспечение пожарной безопасности людей на водных объектах» на  2024-2026 годы</a:t>
                      </a: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2000,0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694005"/>
              </p:ext>
            </p:extLst>
          </p:nvPr>
        </p:nvGraphicFramePr>
        <p:xfrm>
          <a:off x="539552" y="1465669"/>
          <a:ext cx="8172648" cy="447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7716"/>
                <a:gridCol w="1544932"/>
              </a:tblGrid>
              <a:tr h="518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«Развитие внутреннего и въездного туризма на территории Белозерского муниципального округа» на 2023-2025 годы</a:t>
                      </a: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  <a:alpha val="8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100,0</a:t>
                      </a: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  <a:alpha val="87000"/>
                      </a:schemeClr>
                    </a:solidFill>
                  </a:tcPr>
                </a:tc>
              </a:tr>
              <a:tr h="6340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«Обеспечение общественного порядка и противодействие преступности в Белозерском муниципальном округе» на 2023-2025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«Благоустройство Белозерского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муниципального округа Курганской области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2022-2025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3830,0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«Совершенствование системы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гражданской обороны, защиты населения и территории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Белозерского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муниципального округа от чрезвычайных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ситуаций природного и техногенного характера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2022-2025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30440,6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«Содержание и ремонт муниципального жилищного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фонда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Белозерского муниципального округа Курганской области»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739,0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«Развитие дорожного хозяйства в Белозерском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муниципальном округе Курганской области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» на 2022-2024 годы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15823,0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695" marB="4569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«Развитие физической культуры и спорта в Белозерском муниципальном округе» на 2023-2025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120,0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097">
                <a:tc>
                  <a:txBody>
                    <a:bodyPr/>
                    <a:lstStyle/>
                    <a:p>
                      <a:r>
                        <a:rPr lang="ru-RU" sz="1400" i="0" dirty="0" smtClean="0">
                          <a:latin typeface="Arial" pitchFamily="34" charset="0"/>
                          <a:cs typeface="Arial" pitchFamily="34" charset="0"/>
                        </a:rPr>
                        <a:t>«Сохранение и развитие культуры Белозерского муниципального округа» на 2023-2025 годы</a:t>
                      </a:r>
                      <a:endParaRPr lang="ru-RU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87282,1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332656"/>
            <a:ext cx="8460680" cy="1125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 Белозерского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муниципального округа на 2024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 в разрезе муниципальных программ</a:t>
            </a:r>
          </a:p>
          <a:p>
            <a:pPr algn="r">
              <a:defRPr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тыс. руб.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22407"/>
              </p:ext>
            </p:extLst>
          </p:nvPr>
        </p:nvGraphicFramePr>
        <p:xfrm>
          <a:off x="539552" y="5939929"/>
          <a:ext cx="8172648" cy="518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7716"/>
                <a:gridCol w="1544932"/>
              </a:tblGrid>
              <a:tr h="518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«Комплексное развитие сельских территорий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Белозерского муниципального округа Курганской области» на 2023-2025 годы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23" marB="4572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1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0" y="-4763"/>
            <a:ext cx="9144000" cy="554038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  <a:ln>
            <a:noFill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152400" y="549276"/>
            <a:ext cx="8740080" cy="59040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marL="87313" indent="357188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Бюджет 2024-2026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годов сохраняет свою социальную  направленность. Приоритетами  расходов определены сферы образования, социальной политики, культуры, укрепление материально-технической базы учреждений бюджетной сферы. В Белозерском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муниципальном округе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 2012 года успешно  реализуются Указы Президента Российской федерации в части повышения заработной платы работников бюджетной сферы. Расходы  бюджета  Белозерского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муниципального округа в 2024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году составят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677206,6 тыс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. руб.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снижение 14 %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к уровню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2023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года. В качестве основных приоритетов формирования бюджетных расходов определены следующие подходы:</a:t>
            </a:r>
          </a:p>
          <a:p>
            <a:pPr marL="87313" indent="357188" algn="just" eaLnBrk="1" fontAlgn="auto" hangingPunct="1">
              <a:spcBef>
                <a:spcPts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В первоочередном порядке должны быть обеспечены выплата заработной платы с начислениями, приобретение продуктов питания, оплата коммунальных услуг и приобретение топлива. Расходы бюджета Белозерского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муниципального округа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на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2024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год по первоочередным статьям сложились следующим образом:</a:t>
            </a:r>
          </a:p>
          <a:p>
            <a:pPr marL="87313" indent="357188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- на выплату заработной платы с начислениями на нее в сумме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445482,3 тыс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. руб., доля в общем объеме расходов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65,8%;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оплата коммунальных услуг и приобретение топлива в сумме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53846,0 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руб., доля в общем объеме расходов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8%.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На содержание учреждений образования в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2024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году планируется направить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442448,6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. руб.  Предусмотрены расходы на питание обучающихся из малоимущих семей  на условиях </a:t>
            </a:r>
            <a:r>
              <a:rPr lang="ru-RU" sz="1600" dirty="0" err="1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софинансирования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 с областным бюджетом в сумме 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2077,0 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руб. , в том числе  за счет средств областного бюджета в сумме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1454,0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руб., за счет собственных средств в сумме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623,0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руб.</a:t>
            </a:r>
          </a:p>
          <a:p>
            <a:pPr marL="87313" indent="357188" algn="just" eaLnBrk="1" fontAlgn="auto" hangingPunct="1">
              <a:spcBef>
                <a:spcPts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На содержание учреждений культуры будет направлено </a:t>
            </a:r>
            <a:r>
              <a:rPr lang="ru-RU" sz="1600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77267,5 </a:t>
            </a:r>
            <a:r>
              <a:rPr lang="ru-RU" sz="1600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 руб.  </a:t>
            </a:r>
            <a:endParaRPr lang="ru-RU" sz="2800" dirty="0">
              <a:solidFill>
                <a:srgbClr val="0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PT Astra Sans" panose="020B0603020203020204" pitchFamily="34" charset="-52"/>
              <a:ea typeface="PT Astra Sans" panose="020B0603020203020204" pitchFamily="34" charset="-5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079876"/>
              </p:ext>
            </p:extLst>
          </p:nvPr>
        </p:nvGraphicFramePr>
        <p:xfrm>
          <a:off x="449263" y="404813"/>
          <a:ext cx="8586787" cy="633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8"/>
          <p:cNvSpPr txBox="1">
            <a:spLocks noChangeArrowheads="1"/>
          </p:cNvSpPr>
          <p:nvPr/>
        </p:nvSpPr>
        <p:spPr bwMode="auto">
          <a:xfrm>
            <a:off x="1547664" y="1556792"/>
            <a:ext cx="6350649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800" b="1" dirty="0">
                <a:latin typeface="Arial" charset="0"/>
              </a:rPr>
              <a:t>Брошюра подготовлена:</a:t>
            </a:r>
          </a:p>
          <a:p>
            <a:pPr eaLnBrk="1" hangingPunct="1"/>
            <a:r>
              <a:rPr lang="ru-RU" altLang="ru-RU" sz="1400" b="1" dirty="0">
                <a:latin typeface="Arial" charset="0"/>
              </a:rPr>
              <a:t>Финансовым отделом Администрации Белозерского  </a:t>
            </a:r>
            <a:endParaRPr lang="ru-RU" altLang="ru-RU" sz="1400" b="1" dirty="0" smtClean="0">
              <a:latin typeface="Arial" charset="0"/>
            </a:endParaRPr>
          </a:p>
          <a:p>
            <a:pPr eaLnBrk="1" hangingPunct="1"/>
            <a:r>
              <a:rPr lang="ru-RU" altLang="ru-RU" sz="1400" b="1" dirty="0" smtClean="0">
                <a:latin typeface="Arial" charset="0"/>
              </a:rPr>
              <a:t>муниципального округа Курганской области</a:t>
            </a:r>
            <a:endParaRPr lang="ru-RU" altLang="ru-RU" sz="1400" b="1" dirty="0">
              <a:latin typeface="Arial" charset="0"/>
            </a:endParaRPr>
          </a:p>
          <a:p>
            <a:pPr eaLnBrk="1" hangingPunct="1"/>
            <a:endParaRPr lang="ru-RU" altLang="ru-RU" sz="1800" b="1" dirty="0">
              <a:latin typeface="Arial" charset="0"/>
            </a:endParaRPr>
          </a:p>
          <a:p>
            <a:pPr eaLnBrk="1" hangingPunct="1"/>
            <a:r>
              <a:rPr lang="ru-RU" altLang="ru-RU" sz="1800" b="1" dirty="0">
                <a:latin typeface="Arial" charset="0"/>
              </a:rPr>
              <a:t>Контактные данные, адрес: </a:t>
            </a:r>
          </a:p>
          <a:p>
            <a:pPr eaLnBrk="1" hangingPunct="1"/>
            <a:r>
              <a:rPr lang="ru-RU" altLang="ru-RU" sz="1800" b="1" dirty="0">
                <a:latin typeface="Arial" charset="0"/>
              </a:rPr>
              <a:t>К</a:t>
            </a:r>
            <a:r>
              <a:rPr lang="ru-RU" altLang="ru-RU" sz="1400" b="1" dirty="0">
                <a:latin typeface="Arial" charset="0"/>
              </a:rPr>
              <a:t>урганская область, село Белозерское, улица Карла Маркса</a:t>
            </a:r>
            <a:r>
              <a:rPr lang="ru-RU" altLang="ru-RU" sz="1400" b="1">
                <a:latin typeface="Arial" charset="0"/>
              </a:rPr>
              <a:t>, </a:t>
            </a:r>
            <a:r>
              <a:rPr lang="ru-RU" altLang="ru-RU" sz="1400" b="1" smtClean="0">
                <a:latin typeface="Arial" charset="0"/>
              </a:rPr>
              <a:t>дом 16  </a:t>
            </a:r>
            <a:endParaRPr lang="ru-RU" altLang="ru-RU" sz="1400" b="1" dirty="0">
              <a:latin typeface="Arial" charset="0"/>
            </a:endParaRPr>
          </a:p>
          <a:p>
            <a:pPr eaLnBrk="1" hangingPunct="1"/>
            <a:r>
              <a:rPr lang="ru-RU" altLang="ru-RU" sz="1400" b="1" dirty="0">
                <a:latin typeface="Arial" charset="0"/>
              </a:rPr>
              <a:t>Телефон: 8 (35232) </a:t>
            </a:r>
            <a:r>
              <a:rPr lang="ru-RU" altLang="ru-RU" sz="1400" b="1" dirty="0" smtClean="0">
                <a:latin typeface="Arial" charset="0"/>
              </a:rPr>
              <a:t>2-90-35</a:t>
            </a:r>
            <a:endParaRPr lang="ru-RU" altLang="ru-RU" sz="1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251520" y="476672"/>
            <a:ext cx="8721118" cy="6120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Белозерский муниципальный округ расположен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в северной части Курганской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области. Протяженность округа с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севера на юг 78 км и с запада на восток 67 км.</a:t>
            </a: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Связь с областным центром автодорожная. Общая земельная площадь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</a:rPr>
              <a:t>–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  342,5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тыс. га, в т. ч.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земли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сельскохозяйственного назначения – 198,1 тыс.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га,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л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есной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фонд составляет 127,7 тыс. га. На территории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расположено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12 охотничьих хозяйств, общей площадью 305,3 тыс. га, все они переданы в долгосрочное пользование. В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муниципальном округе насчитывается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7 рыбопромысловых участков, в том числе переданных в пользование – 4. На территории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располагаются 10 месторождений полезных ископаемых, 1 из них передано в пользование и 1 разрабатывается.</a:t>
            </a: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В муниципальный округ входят 71 населенный пункт. Из них 38 соединены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 административным центром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– </a:t>
            </a:r>
            <a:r>
              <a:rPr lang="ru-RU" sz="1700" dirty="0" err="1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с.Белозерское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 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дорогами с твердым  покрытием.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Численность населения на 01.01.2023г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. с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оставляет 12856 человек.  </a:t>
            </a:r>
            <a:endParaRPr lang="ru-RU" sz="1700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PT Astra Sans" panose="020B0603020203020204" pitchFamily="34" charset="-52"/>
              <a:ea typeface="PT Astra Sans" panose="020B0603020203020204" pitchFamily="34" charset="-52"/>
              <a:cs typeface="+mn-cs"/>
            </a:endParaRP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Основное направление экономики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– производство сельскохозяйственной продукции. На территории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работают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10 сельскохозяйственных 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предприятий,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25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крестьянских (фермерских) хозяйств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, также находятся 5425 личных подсобных хозяйств.</a:t>
            </a:r>
            <a:endParaRPr lang="ru-RU" sz="1700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PT Astra Sans" panose="020B0603020203020204" pitchFamily="34" charset="-52"/>
              <a:ea typeface="PT Astra Sans" panose="020B0603020203020204" pitchFamily="34" charset="-52"/>
              <a:cs typeface="+mn-cs"/>
            </a:endParaRP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Налоговая  политика Белозерского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муниципального 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на предстоящий среднесрочный период нацелена на решение следующих стратегических задач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: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обеспечение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финансовой устойчивости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бюджета;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формирование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благоприятного  инвестиционного климата на территории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округа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для повышения инвестиционной и предпринимательской 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активности;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повышение </a:t>
            </a:r>
            <a:r>
              <a:rPr lang="ru-RU" sz="1700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эффективности налоговой системы, обеспечивающей бюджетную устойчивость в среднесрочной и долгосрочной перспективе</a:t>
            </a:r>
            <a:r>
              <a:rPr lang="ru-RU" sz="17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PT Astra Sans" panose="020B0603020203020204" pitchFamily="34" charset="-52"/>
                <a:ea typeface="PT Astra Sans" panose="020B0603020203020204" pitchFamily="34" charset="-52"/>
                <a:cs typeface="+mn-cs"/>
              </a:rPr>
              <a:t>.</a:t>
            </a:r>
            <a:endParaRPr lang="en-US" sz="1700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PT Astra Sans" panose="020B0603020203020204" pitchFamily="34" charset="-52"/>
              <a:ea typeface="PT Astra Sans" panose="020B0603020203020204" pitchFamily="34" charset="-5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3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0" y="139253"/>
            <a:ext cx="9144000" cy="553443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  <a:ln>
            <a:noFill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Основные понятия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6" y="879624"/>
            <a:ext cx="8351837" cy="965200"/>
          </a:xfrm>
          <a:prstGeom prst="roundRect">
            <a:avLst/>
          </a:prstGeom>
          <a:gradFill flip="none" rotWithShape="1">
            <a:gsLst>
              <a:gs pos="33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45000">
                <a:schemeClr val="accent6">
                  <a:lumMod val="40000"/>
                  <a:lumOff val="6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  <a:gs pos="17000">
                <a:schemeClr val="accent6">
                  <a:lumMod val="40000"/>
                  <a:lumOff val="60000"/>
                </a:schemeClr>
              </a:gs>
              <a:gs pos="100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Бюджет </a:t>
            </a: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форма образования и расходования денежных средств, предназначенных для решения задач и функций государства и местного самоуправления</a:t>
            </a: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2411760" y="2060848"/>
            <a:ext cx="3823038" cy="67022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threePt" dir="t">
              <a:rot lat="0" lon="0" rev="7500000"/>
            </a:lightRig>
          </a:scene3d>
          <a:sp3d>
            <a:bevelT/>
            <a:bevelB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 spcCol="1270" anchor="ctr"/>
          <a:lstStyle/>
          <a:p>
            <a:pPr algn="ctr" defTabSz="5334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</a:t>
            </a: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поступающие в бюджет денежные средства</a:t>
            </a:r>
          </a:p>
        </p:txBody>
      </p:sp>
      <p:sp>
        <p:nvSpPr>
          <p:cNvPr id="16" name="Прямоугольник 5"/>
          <p:cNvSpPr>
            <a:spLocks noChangeArrowheads="1"/>
          </p:cNvSpPr>
          <p:nvPr/>
        </p:nvSpPr>
        <p:spPr bwMode="auto">
          <a:xfrm>
            <a:off x="187325" y="4581525"/>
            <a:ext cx="8632825" cy="615950"/>
          </a:xfrm>
          <a:prstGeom prst="rect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45000">
                <a:schemeClr val="accent6">
                  <a:lumMod val="40000"/>
                  <a:lumOff val="6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  <a:gs pos="17000">
                <a:schemeClr val="accent6">
                  <a:lumMod val="40000"/>
                  <a:lumOff val="60000"/>
                </a:schemeClr>
              </a:gs>
              <a:gs pos="94000">
                <a:schemeClr val="accent3"/>
              </a:gs>
            </a:gsLst>
            <a:lin ang="2700000" scaled="1"/>
          </a:gradFill>
          <a:ln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1700" b="1" dirty="0">
                <a:latin typeface="Calibri" pitchFamily="34" charset="0"/>
                <a:cs typeface="+mn-cs"/>
              </a:rPr>
              <a:t>Расходы бюджета </a:t>
            </a:r>
            <a:r>
              <a:rPr lang="ru-RU" altLang="ru-RU" sz="1700" dirty="0">
                <a:latin typeface="Calibri" pitchFamily="34" charset="0"/>
                <a:cs typeface="+mn-cs"/>
              </a:rPr>
              <a:t>– это денежные средства, направляемые на финансовое обеспечение задач и функций государства и местного самоуправления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60013" y="2996952"/>
            <a:ext cx="3879939" cy="14080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8000" tIns="216000" rIns="216000" bIns="1524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</a:t>
            </a:r>
          </a:p>
          <a:p>
            <a:pPr algn="ctr" eaLnBrk="1" hangingPunct="1">
              <a:defRPr/>
            </a:pP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СОБСТВЕННЫЕ ДОХОДЫ БЮДЖЕТА</a:t>
            </a:r>
          </a:p>
          <a:p>
            <a:pPr algn="ctr" eaLnBrk="1" hangingPunct="1"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виды доходов, закрепленные на постоянной основе полностью или частично </a:t>
            </a:r>
            <a:b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 соответствующими бюджетами законодательством Российская Федерации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latin typeface="Calibri" pitchFamily="34" charset="0"/>
              </a:rPr>
              <a:t/>
            </a:r>
            <a:br>
              <a:rPr lang="ru-RU" sz="1400" dirty="0" smtClean="0">
                <a:solidFill>
                  <a:srgbClr val="000000"/>
                </a:solidFill>
                <a:latin typeface="Calibri" pitchFamily="34" charset="0"/>
              </a:rPr>
            </a:br>
            <a:endParaRPr lang="ru-RU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ru-RU" sz="16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93519" y="2996952"/>
            <a:ext cx="4254945" cy="1408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>
            <a:bevelT/>
            <a:bevelB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8000" tIns="216000" rIns="216000" bIns="15240" anchor="ctr"/>
          <a:lstStyle>
            <a:lvl1pPr defTabSz="400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000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000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0005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0005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00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00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00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00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БЕЗВОЗМЕЗДНЫЕ ПОСТУПЛЕНИЯ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Поступающие в бюджет денежные средства </a:t>
            </a:r>
            <a:b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на безвозвратной и безвозмездной основе </a:t>
            </a:r>
            <a:b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из вышестоящего бюджета (межбюджетные трансферты в виде дотаций, субсидий, субвенций), а также перечисления от физических и юридических лиц</a:t>
            </a: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ru-RU" sz="16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8931" y="5445125"/>
            <a:ext cx="8137525" cy="93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</a:rPr>
              <a:t>Если расходная часть бюджета превышает доходную, то бюджет сводится с </a:t>
            </a:r>
            <a:r>
              <a:rPr lang="ru-RU" b="1" u="sng" dirty="0">
                <a:solidFill>
                  <a:schemeClr val="tx1"/>
                </a:solidFill>
              </a:rPr>
              <a:t>дефицитом</a:t>
            </a:r>
            <a:r>
              <a:rPr lang="ru-RU" b="1" dirty="0">
                <a:solidFill>
                  <a:schemeClr val="tx1"/>
                </a:solidFill>
              </a:rPr>
              <a:t>. Превышение доходов над расходами образует положительный остаток (</a:t>
            </a:r>
            <a:r>
              <a:rPr lang="ru-RU" b="1" u="sng" dirty="0">
                <a:solidFill>
                  <a:schemeClr val="tx1"/>
                </a:solidFill>
              </a:rPr>
              <a:t>профицит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916238" y="2730500"/>
            <a:ext cx="0" cy="26670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724525" y="2730500"/>
            <a:ext cx="0" cy="26670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500463"/>
              </p:ext>
            </p:extLst>
          </p:nvPr>
        </p:nvGraphicFramePr>
        <p:xfrm>
          <a:off x="395536" y="1124744"/>
          <a:ext cx="8209607" cy="518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0" y="404664"/>
            <a:ext cx="9144000" cy="553443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  <a:ln>
            <a:noFill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5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Основные параметры бюджета Белозерского </a:t>
            </a:r>
            <a:r>
              <a:rPr lang="ru-RU" sz="1950" b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муниципального округа, </a:t>
            </a:r>
            <a:r>
              <a:rPr lang="ru-RU" sz="195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тыс. руб.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188" y="2097088"/>
            <a:ext cx="817562" cy="1809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b="1" dirty="0">
                <a:solidFill>
                  <a:schemeClr val="tx1"/>
                </a:solidFill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0" y="188640"/>
            <a:ext cx="9144000" cy="553443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  <a:ln>
            <a:noFill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Структура доходов бюджета Белозерского </a:t>
            </a:r>
            <a:r>
              <a:rPr lang="ru-RU" sz="2000" b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муниципального округа </a:t>
            </a:r>
            <a:r>
              <a:rPr lang="ru-RU" sz="20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в </a:t>
            </a:r>
            <a:r>
              <a:rPr lang="ru-RU" sz="2000" b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2024 </a:t>
            </a:r>
            <a:r>
              <a:rPr lang="ru-RU" sz="20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году</a:t>
            </a:r>
          </a:p>
        </p:txBody>
      </p:sp>
      <p:graphicFrame>
        <p:nvGraphicFramePr>
          <p:cNvPr id="2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593986"/>
              </p:ext>
            </p:extLst>
          </p:nvPr>
        </p:nvGraphicFramePr>
        <p:xfrm>
          <a:off x="2489200" y="3365500"/>
          <a:ext cx="4089400" cy="295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6214195" y="2679574"/>
            <a:ext cx="2689215" cy="1960818"/>
          </a:xfrm>
          <a:prstGeom prst="roundRect">
            <a:avLst/>
          </a:prstGeom>
          <a:gradFill flip="none" rotWithShape="1">
            <a:gsLst>
              <a:gs pos="47000">
                <a:schemeClr val="tx2">
                  <a:lumMod val="20000"/>
                  <a:lumOff val="80000"/>
                </a:schemeClr>
              </a:gs>
              <a:gs pos="0">
                <a:schemeClr val="accent6"/>
              </a:gs>
              <a:gs pos="76000">
                <a:schemeClr val="accent6">
                  <a:lumMod val="40000"/>
                  <a:lumOff val="60000"/>
                </a:schemeClr>
              </a:gs>
              <a:gs pos="87925">
                <a:schemeClr val="bg1"/>
              </a:gs>
              <a:gs pos="22000">
                <a:schemeClr val="accent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eaLnBrk="1" hangingPunct="1">
              <a:defRPr/>
            </a:pPr>
            <a:r>
              <a:rPr lang="ru-RU" sz="1300" b="1" dirty="0">
                <a:solidFill>
                  <a:schemeClr val="tx1"/>
                </a:solidFill>
              </a:rPr>
              <a:t>- </a:t>
            </a:r>
            <a:r>
              <a:rPr lang="ru-RU" sz="1300" b="1" dirty="0" smtClean="0">
                <a:solidFill>
                  <a:schemeClr val="tx1"/>
                </a:solidFill>
              </a:rPr>
              <a:t>ДОТАЦИИ на </a:t>
            </a:r>
            <a:r>
              <a:rPr lang="ru-RU" sz="1300" b="1" dirty="0">
                <a:solidFill>
                  <a:schemeClr val="tx1"/>
                </a:solidFill>
              </a:rPr>
              <a:t>выравнивание бюджетной </a:t>
            </a:r>
            <a:r>
              <a:rPr lang="ru-RU" sz="1300" b="1" dirty="0" smtClean="0">
                <a:solidFill>
                  <a:schemeClr val="tx1"/>
                </a:solidFill>
              </a:rPr>
              <a:t>обеспеченности – 288100 тыс. руб.;</a:t>
            </a:r>
            <a:endParaRPr lang="en-US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- </a:t>
            </a:r>
            <a:r>
              <a:rPr lang="ru-RU" sz="1300" b="1" dirty="0">
                <a:solidFill>
                  <a:schemeClr val="tx1"/>
                </a:solidFill>
              </a:rPr>
              <a:t>СУБСИДИИ </a:t>
            </a:r>
            <a:r>
              <a:rPr lang="ru-RU" sz="1300" b="1" dirty="0" smtClean="0">
                <a:solidFill>
                  <a:schemeClr val="tx1"/>
                </a:solidFill>
              </a:rPr>
              <a:t>83163,4 </a:t>
            </a:r>
            <a:r>
              <a:rPr lang="ru-RU" sz="1300" b="1" dirty="0">
                <a:solidFill>
                  <a:schemeClr val="tx1"/>
                </a:solidFill>
              </a:rPr>
              <a:t>тыс. руб</a:t>
            </a:r>
            <a:r>
              <a:rPr lang="ru-RU" sz="1300" b="1" dirty="0" smtClean="0">
                <a:solidFill>
                  <a:schemeClr val="tx1"/>
                </a:solidFill>
              </a:rPr>
              <a:t>.;</a:t>
            </a: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sz="1300" b="1" dirty="0">
                <a:solidFill>
                  <a:schemeClr val="tx1"/>
                </a:solidFill>
              </a:rPr>
              <a:t>- СУБВЕНЦИИ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</a:rPr>
              <a:t>196985,2 </a:t>
            </a:r>
            <a:r>
              <a:rPr lang="ru-RU" sz="1300" b="1" dirty="0">
                <a:solidFill>
                  <a:schemeClr val="tx1"/>
                </a:solidFill>
              </a:rPr>
              <a:t>тыс. руб.</a:t>
            </a:r>
          </a:p>
          <a:p>
            <a:pPr marL="87313" indent="-87313" eaLnBrk="1" hangingPunct="1"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- МЕЖБЮДЖЕТНЫЕ      ТРАНСФЕРТЫ – 14302,0 тыс. руб.</a:t>
            </a:r>
            <a:endParaRPr lang="ru-RU" sz="13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ru-RU" sz="13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14195" y="1260190"/>
            <a:ext cx="2689215" cy="651110"/>
          </a:xfrm>
          <a:prstGeom prst="roundRect">
            <a:avLst/>
          </a:prstGeom>
          <a:gradFill flip="none" rotWithShape="1">
            <a:gsLst>
              <a:gs pos="87000">
                <a:schemeClr val="tx2">
                  <a:lumMod val="20000"/>
                  <a:lumOff val="80000"/>
                </a:schemeClr>
              </a:gs>
              <a:gs pos="0">
                <a:schemeClr val="accent6"/>
              </a:gs>
              <a:gs pos="93000">
                <a:schemeClr val="accent6">
                  <a:lumMod val="40000"/>
                  <a:lumOff val="60000"/>
                </a:schemeClr>
              </a:gs>
              <a:gs pos="87925">
                <a:schemeClr val="bg1"/>
              </a:gs>
              <a:gs pos="16000">
                <a:schemeClr val="accent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b="1" dirty="0">
                <a:solidFill>
                  <a:schemeClr val="tx1"/>
                </a:solidFill>
              </a:rPr>
              <a:t>БЕЗВОЗМЕЗДНЫЕ ПЕРЕЧИСЛЕНИЯ</a:t>
            </a:r>
          </a:p>
        </p:txBody>
      </p:sp>
      <p:sp>
        <p:nvSpPr>
          <p:cNvPr id="10250" name="Прямоугольник 20"/>
          <p:cNvSpPr>
            <a:spLocks noChangeArrowheads="1"/>
          </p:cNvSpPr>
          <p:nvPr/>
        </p:nvSpPr>
        <p:spPr bwMode="auto">
          <a:xfrm>
            <a:off x="6214195" y="2054590"/>
            <a:ext cx="265389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300" b="1" dirty="0"/>
              <a:t>В </a:t>
            </a:r>
            <a:r>
              <a:rPr lang="ru-RU" altLang="ru-RU" sz="1300" b="1" dirty="0" smtClean="0"/>
              <a:t>2024 </a:t>
            </a:r>
            <a:r>
              <a:rPr lang="ru-RU" altLang="ru-RU" sz="1300" b="1" dirty="0"/>
              <a:t>году из областного бюджета будут перечислены</a:t>
            </a:r>
            <a:r>
              <a:rPr lang="en-US" altLang="ru-RU" sz="1300" b="1" dirty="0"/>
              <a:t>:</a:t>
            </a:r>
            <a:endParaRPr lang="ru-RU" altLang="ru-RU" sz="13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71018" y="1057176"/>
            <a:ext cx="258243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ДОХОДЫ БЮДЖЕТА Белозерского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муниципального округа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677206,6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тыс. руб.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4224" y="848033"/>
            <a:ext cx="3023640" cy="651110"/>
          </a:xfrm>
          <a:prstGeom prst="roundRect">
            <a:avLst/>
          </a:prstGeom>
          <a:gradFill flip="none" rotWithShape="1">
            <a:gsLst>
              <a:gs pos="33000">
                <a:schemeClr val="tx2">
                  <a:lumMod val="20000"/>
                  <a:lumOff val="80000"/>
                </a:schemeClr>
              </a:gs>
              <a:gs pos="1000">
                <a:schemeClr val="accent1"/>
              </a:gs>
              <a:gs pos="21000">
                <a:schemeClr val="accent6">
                  <a:lumMod val="40000"/>
                  <a:lumOff val="60000"/>
                </a:schemeClr>
              </a:gs>
              <a:gs pos="3000">
                <a:schemeClr val="accent1">
                  <a:lumMod val="40000"/>
                  <a:lumOff val="60000"/>
                </a:schemeClr>
              </a:gs>
              <a:gs pos="2000">
                <a:schemeClr val="accent6"/>
              </a:gs>
              <a:gs pos="68000">
                <a:schemeClr val="accent2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b="1" dirty="0">
                <a:solidFill>
                  <a:schemeClr val="tx1"/>
                </a:solidFill>
              </a:rPr>
              <a:t>СОБСТВЕННЫЕ ДОХОДЫ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4224" y="1605093"/>
            <a:ext cx="3023640" cy="5136275"/>
          </a:xfrm>
          <a:prstGeom prst="roundRect">
            <a:avLst>
              <a:gd name="adj" fmla="val 6869"/>
            </a:avLst>
          </a:prstGeom>
          <a:gradFill flip="none" rotWithShape="1">
            <a:gsLst>
              <a:gs pos="55000">
                <a:schemeClr val="tx2">
                  <a:lumMod val="20000"/>
                  <a:lumOff val="80000"/>
                </a:schemeClr>
              </a:gs>
              <a:gs pos="0">
                <a:schemeClr val="accent1"/>
              </a:gs>
              <a:gs pos="39000">
                <a:schemeClr val="accent6">
                  <a:lumMod val="40000"/>
                  <a:lumOff val="60000"/>
                </a:schemeClr>
              </a:gs>
              <a:gs pos="3000">
                <a:schemeClr val="accent1"/>
              </a:gs>
              <a:gs pos="11000">
                <a:schemeClr val="accent1">
                  <a:lumMod val="40000"/>
                  <a:lumOff val="60000"/>
                </a:schemeClr>
              </a:gs>
              <a:gs pos="74000">
                <a:schemeClr val="accent2">
                  <a:lumMod val="60000"/>
                  <a:lumOff val="40000"/>
                </a:schemeClr>
              </a:gs>
            </a:gsLst>
            <a:lin ang="13500000" scaled="1"/>
            <a:tileRect/>
          </a:gra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Налог </a:t>
            </a:r>
            <a:r>
              <a:rPr lang="ru-RU" sz="1300" b="1" dirty="0">
                <a:solidFill>
                  <a:schemeClr val="tx1"/>
                </a:solidFill>
              </a:rPr>
              <a:t>на доходы физических лиц – </a:t>
            </a:r>
            <a:r>
              <a:rPr lang="ru-RU" sz="1300" b="1" dirty="0" smtClean="0">
                <a:solidFill>
                  <a:schemeClr val="tx1"/>
                </a:solidFill>
              </a:rPr>
              <a:t>54000,0  </a:t>
            </a:r>
            <a:r>
              <a:rPr lang="ru-RU" sz="1300" b="1" dirty="0">
                <a:solidFill>
                  <a:schemeClr val="tx1"/>
                </a:solidFill>
              </a:rPr>
              <a:t>тыс. руб.</a:t>
            </a:r>
            <a:r>
              <a:rPr lang="en-US" sz="1300" b="1" dirty="0" smtClean="0">
                <a:solidFill>
                  <a:schemeClr val="tx1"/>
                </a:solidFill>
              </a:rPr>
              <a:t>;</a:t>
            </a:r>
            <a:endParaRPr lang="ru-RU" sz="1300" b="1" dirty="0" smtClean="0">
              <a:solidFill>
                <a:schemeClr val="tx1"/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Акцизы по подакцизным товарам – 9973,0 тыс. руб.;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Налог на имущество физических лиц – 2260,0 тыс. руб.;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Единый сельскохозяйственный налог – 1580 тыс. руб.;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Налог, взимаемый в связи с применением патентной системы налогообложения – 2800 тыс. руб.;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Земельный </a:t>
            </a:r>
            <a:r>
              <a:rPr lang="ru-RU" sz="1300" b="1" dirty="0">
                <a:solidFill>
                  <a:schemeClr val="tx1"/>
                </a:solidFill>
              </a:rPr>
              <a:t>налог – </a:t>
            </a:r>
            <a:r>
              <a:rPr lang="ru-RU" sz="1300" b="1" dirty="0" smtClean="0">
                <a:solidFill>
                  <a:schemeClr val="tx1"/>
                </a:solidFill>
              </a:rPr>
              <a:t> 6040,0 тыс. руб.;</a:t>
            </a:r>
            <a:endParaRPr lang="ru-RU" sz="1300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>
                <a:solidFill>
                  <a:schemeClr val="tx1"/>
                </a:solidFill>
              </a:rPr>
              <a:t>Доходы от использования имущества – </a:t>
            </a:r>
            <a:r>
              <a:rPr lang="ru-RU" sz="1300" b="1" dirty="0" smtClean="0">
                <a:solidFill>
                  <a:schemeClr val="tx1"/>
                </a:solidFill>
              </a:rPr>
              <a:t>4350,0 </a:t>
            </a:r>
            <a:r>
              <a:rPr lang="ru-RU" sz="1300" b="1" dirty="0">
                <a:solidFill>
                  <a:schemeClr val="tx1"/>
                </a:solidFill>
              </a:rPr>
              <a:t>тыс. руб</a:t>
            </a:r>
            <a:r>
              <a:rPr lang="ru-RU" sz="1300" b="1" dirty="0" smtClean="0">
                <a:solidFill>
                  <a:schemeClr val="tx1"/>
                </a:solidFill>
              </a:rPr>
              <a:t>.;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 smtClean="0">
                <a:solidFill>
                  <a:schemeClr val="tx1"/>
                </a:solidFill>
              </a:rPr>
              <a:t>Доходы </a:t>
            </a:r>
            <a:r>
              <a:rPr lang="ru-RU" sz="1300" b="1" dirty="0">
                <a:solidFill>
                  <a:schemeClr val="tx1"/>
                </a:solidFill>
              </a:rPr>
              <a:t>от оказания платных услуг (работ) и компенсации затрат государства – </a:t>
            </a:r>
            <a:r>
              <a:rPr lang="ru-RU" sz="1300" b="1" dirty="0" smtClean="0">
                <a:solidFill>
                  <a:schemeClr val="tx1"/>
                </a:solidFill>
              </a:rPr>
              <a:t>8500,0 </a:t>
            </a:r>
            <a:r>
              <a:rPr lang="ru-RU" sz="1300" b="1" dirty="0">
                <a:solidFill>
                  <a:schemeClr val="tx1"/>
                </a:solidFill>
              </a:rPr>
              <a:t>тыс. руб</a:t>
            </a:r>
            <a:r>
              <a:rPr lang="ru-RU" sz="1300" b="1" dirty="0" smtClean="0">
                <a:solidFill>
                  <a:schemeClr val="tx1"/>
                </a:solidFill>
              </a:rPr>
              <a:t>.;</a:t>
            </a:r>
            <a:endParaRPr lang="ru-RU" sz="1300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sz="1300" b="1" dirty="0">
                <a:solidFill>
                  <a:schemeClr val="tx1"/>
                </a:solidFill>
              </a:rPr>
              <a:t>Доходы от продажи материальных и нематериальных активов – 2</a:t>
            </a:r>
            <a:r>
              <a:rPr lang="ru-RU" sz="1300" b="1" dirty="0" smtClean="0">
                <a:solidFill>
                  <a:schemeClr val="tx1"/>
                </a:solidFill>
              </a:rPr>
              <a:t>000,0  </a:t>
            </a:r>
            <a:r>
              <a:rPr lang="ru-RU" sz="1300" b="1" dirty="0">
                <a:solidFill>
                  <a:schemeClr val="tx1"/>
                </a:solidFill>
              </a:rPr>
              <a:t>тыс. руб</a:t>
            </a:r>
            <a:r>
              <a:rPr lang="ru-RU" sz="1300" b="1" dirty="0" smtClean="0">
                <a:solidFill>
                  <a:schemeClr val="tx1"/>
                </a:solidFill>
              </a:rPr>
              <a:t>.</a:t>
            </a:r>
            <a:endParaRPr lang="ru-RU" sz="13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0" y="271958"/>
            <a:ext cx="9144000" cy="70877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  <a:ln>
            <a:noFill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Структура расходов бюджета Белозерского </a:t>
            </a:r>
            <a:r>
              <a:rPr lang="ru-RU" sz="2400" b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муниципального округа </a:t>
            </a:r>
            <a:r>
              <a:rPr lang="ru-RU" sz="24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на </a:t>
            </a:r>
            <a:r>
              <a:rPr lang="ru-RU" sz="2400" b="1" dirty="0" smtClean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+mn-lt"/>
                <a:cs typeface="+mn-cs"/>
              </a:rPr>
              <a:t>год, тыс. руб.</a:t>
            </a:r>
          </a:p>
        </p:txBody>
      </p:sp>
      <p:sp>
        <p:nvSpPr>
          <p:cNvPr id="13318" name="Прямоугольник 7"/>
          <p:cNvSpPr>
            <a:spLocks noChangeArrowheads="1"/>
          </p:cNvSpPr>
          <p:nvPr/>
        </p:nvSpPr>
        <p:spPr bwMode="auto">
          <a:xfrm>
            <a:off x="552450" y="1074802"/>
            <a:ext cx="8143875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Всего расходы бюджета Белозерского </a:t>
            </a:r>
            <a:r>
              <a:rPr lang="ru-RU" sz="15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муниципального округа, </a:t>
            </a:r>
            <a:r>
              <a:rPr lang="ru-RU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сформированные по разделам на </a:t>
            </a:r>
            <a:r>
              <a:rPr lang="ru-RU" sz="15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2024 год – 677206,6</a:t>
            </a:r>
            <a:r>
              <a:rPr lang="ru-RU" sz="15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ru-RU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тыс. руб</a:t>
            </a:r>
            <a:r>
              <a:rPr lang="ru-RU" sz="15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. (</a:t>
            </a:r>
            <a:r>
              <a:rPr lang="ru-RU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сумма</a:t>
            </a:r>
            <a:r>
              <a:rPr lang="en-US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;</a:t>
            </a:r>
            <a:r>
              <a:rPr lang="ru-RU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 доля в общей сумме расходов)</a:t>
            </a: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696169"/>
              </p:ext>
            </p:extLst>
          </p:nvPr>
        </p:nvGraphicFramePr>
        <p:xfrm>
          <a:off x="561757" y="1844824"/>
          <a:ext cx="7956550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из бюджета Белозерского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округа</a:t>
            </a:r>
          </a:p>
          <a:p>
            <a:pPr algn="ctr" defTabSz="877888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</a:t>
            </a:r>
          </a:p>
          <a:p>
            <a:pPr algn="ctr" defTabSz="877888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тыс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r"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03477"/>
              </p:ext>
            </p:extLst>
          </p:nvPr>
        </p:nvGraphicFramePr>
        <p:xfrm>
          <a:off x="555550" y="2564904"/>
          <a:ext cx="8021836" cy="398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8449"/>
                <a:gridCol w="1263387"/>
              </a:tblGrid>
              <a:tr h="1004922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Выплата родителям (законным представителям) детей, посещающих образовательные организации, реализующие образовательную программу дошкольного образования, компенсации платы, взимаемой с родителей (законных представителей) за присмотр и уход за детьми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2449,0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75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Содержание детей в приемных семьях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10696,0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0344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Выплата вознаграждения опекунам (попечителям),приемным родителям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7608,0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755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Содержание детей в семьях опекунов (попечителей)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2325,0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0492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Выплаты единовременного денежного пособия при получении усыновленным (удочеренным) ребенком основного общего образования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450,0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733" marB="45733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Поддержка 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граждан из бюджета Белозерского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муниципального округа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тыс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  <a:p>
            <a:pPr algn="r"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266495"/>
              </p:ext>
            </p:extLst>
          </p:nvPr>
        </p:nvGraphicFramePr>
        <p:xfrm>
          <a:off x="755576" y="2420888"/>
          <a:ext cx="7704856" cy="3541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75"/>
                <a:gridCol w="1304081"/>
              </a:tblGrid>
              <a:tr h="1041686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Меры социальной поддержки лиц, проживающих и работающих в сельских населенных пунктах, рабочих поселках (поселках городского типа)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0" marB="4573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9485,4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0" marB="4573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917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Организация отдыха и оздоровление детей в лагерях дневного пребывания в каникулярное время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910,2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</a:tr>
              <a:tr h="104147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Организация отдыха детей, находящихся в трудной жизненной ситуации, в лагерях дневного пребывания в каникулярное время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649,2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</a:tr>
              <a:tr h="72917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Организация отдыха детей в загородных оздоровительных лагерях в каникулярное время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411,2</a:t>
                      </a:r>
                      <a:endParaRPr lang="ru-RU" sz="1800" dirty="0"/>
                    </a:p>
                  </a:txBody>
                  <a:tcPr marL="91441" marR="91441" marT="45730" marB="4573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5436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чего формировать и исполнять </a:t>
            </a:r>
          </a:p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 по программам?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23529" y="1413247"/>
            <a:ext cx="8496944" cy="489607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000"/>
              </a:spcAft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целях повышения эффективности и  результативности бюджетных расходов принято решение: формировать и исполнять расходную часть бюджета  Белозерского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муниципального округа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через реализацию муниципальных  программ.</a:t>
            </a:r>
          </a:p>
          <a:p>
            <a:pPr algn="just">
              <a:spcAft>
                <a:spcPts val="100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Преимуществом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программного бюджета является распределение расходов не по ведомственному принципу, а по программам. Муниципальная программа имеет цель, задачи и показатели эффективности, которые отражают степень их достижения (решения), то есть действия и бюджетные средства направлены на достижение заданного результата.</a:t>
            </a:r>
          </a:p>
          <a:p>
            <a:pPr algn="just">
              <a:spcAft>
                <a:spcPts val="1000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Муниципальная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программа Белозерского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муниципального округа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(далее муниципальная программа) – комплекс мероприятий, увязанных по ресурсам, исполнителям и срокам, направленных на достижение конкретной цели в сфере социального, экономического, культурного и иного развития Белозерского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муниципального округа,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улучшение качества жизни населения.</a:t>
            </a:r>
          </a:p>
          <a:p>
            <a:pPr algn="ctr">
              <a:spcAft>
                <a:spcPts val="100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11538</TotalTime>
  <Words>1679</Words>
  <Application>Microsoft Office PowerPoint</Application>
  <PresentationFormat>Экран (4:3)</PresentationFormat>
  <Paragraphs>196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PT Astra Sans</vt:lpstr>
      <vt:lpstr>Tahoma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Admins</dc:creator>
  <cp:lastModifiedBy>ARM-03kab206</cp:lastModifiedBy>
  <cp:revision>813</cp:revision>
  <cp:lastPrinted>2023-11-16T04:47:21Z</cp:lastPrinted>
  <dcterms:created xsi:type="dcterms:W3CDTF">2011-06-29T04:10:59Z</dcterms:created>
  <dcterms:modified xsi:type="dcterms:W3CDTF">2023-11-16T05:30:20Z</dcterms:modified>
</cp:coreProperties>
</file>