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21"/>
  </p:notesMasterIdLst>
  <p:sldIdLst>
    <p:sldId id="256" r:id="rId2"/>
    <p:sldId id="285" r:id="rId3"/>
    <p:sldId id="314" r:id="rId4"/>
    <p:sldId id="318" r:id="rId5"/>
    <p:sldId id="335" r:id="rId6"/>
    <p:sldId id="327" r:id="rId7"/>
    <p:sldId id="324" r:id="rId8"/>
    <p:sldId id="323" r:id="rId9"/>
    <p:sldId id="322" r:id="rId10"/>
    <p:sldId id="348" r:id="rId11"/>
    <p:sldId id="346" r:id="rId12"/>
    <p:sldId id="317" r:id="rId13"/>
    <p:sldId id="321" r:id="rId14"/>
    <p:sldId id="320" r:id="rId15"/>
    <p:sldId id="343" r:id="rId16"/>
    <p:sldId id="344" r:id="rId17"/>
    <p:sldId id="345" r:id="rId18"/>
    <p:sldId id="325" r:id="rId19"/>
    <p:sldId id="29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39281" autoAdjust="0"/>
  </p:normalViewPr>
  <p:slideViewPr>
    <p:cSldViewPr>
      <p:cViewPr>
        <p:scale>
          <a:sx n="100" d="100"/>
          <a:sy n="100" d="100"/>
        </p:scale>
        <p:origin x="-25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546B8-11D9-4ABD-AC47-6AC38C4AF58F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8E6D3-54F9-401F-A5E2-0756083F33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22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E6D3-54F9-401F-A5E2-0756083F33A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041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E6D3-54F9-401F-A5E2-0756083F33A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7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48E6D3-54F9-401F-A5E2-0756083F33A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7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5423A-DDF2-44F0-9068-CDDA085F07A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5D3B6-7A76-44E4-A5A3-CF1A0FBB348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0816C-2621-4A81-9714-72F1C4D6D8D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26994-FC1B-46E7-8C7F-5C674FF0432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05CBF0-B44C-4FF2-A58B-8E302AED365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325CAF-29BD-42B2-95B4-E8817E6E955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7A740-2C8D-4A13-AA40-11AF61A7DFD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F861F-0282-4F3E-A7A2-F017966DB83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2D133-31A2-4AEA-BE03-B1F4233741A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AA828-FC3F-4865-9788-EA15A0EAB05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F4EB3-7836-4390-8EF7-62A7774C5CAA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5A523-5E86-4155-9C13-B22D958BD6A2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investreestr.kurganobl.ru/projects/267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raktordom.ru/traktor-kirovec-k-424-kiryusha-texnicheskie-xarakteristiki-osobennosti-ustrojstva-i-cena/kirovec-424-1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400" b="1" i="1" cap="all" dirty="0" smtClean="0">
                <a:solidFill>
                  <a:schemeClr val="bg1"/>
                </a:solidFill>
                <a:latin typeface="Garamond" pitchFamily="18" charset="0"/>
                <a:cs typeface="Aparajita" pitchFamily="34" charset="0"/>
              </a:rPr>
              <a:t>СТРАТЕГИЯ НА УСПЕХ</a:t>
            </a:r>
          </a:p>
          <a:p>
            <a:endParaRPr lang="ru-RU" sz="4400" b="1" i="1" cap="all" dirty="0" smtClean="0">
              <a:solidFill>
                <a:schemeClr val="bg1"/>
              </a:solidFill>
              <a:latin typeface="Garamond" pitchFamily="18" charset="0"/>
              <a:cs typeface="Aparajita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175351" cy="31683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effectLst>
                  <a:reflection blurRad="6350" endPos="0" dir="5400000" sy="-100000" algn="bl" rotWithShape="0"/>
                </a:effectLst>
                <a:latin typeface="PT Astra Sans" pitchFamily="34" charset="-52"/>
                <a:ea typeface="PT Astra Sans" pitchFamily="34" charset="-52"/>
                <a:cs typeface="Arial" pitchFamily="34" charset="0"/>
              </a:rPr>
              <a:t>Инвестиционные проекты </a:t>
            </a:r>
            <a:r>
              <a:rPr lang="ru-RU" sz="2400" dirty="0" smtClean="0">
                <a:latin typeface="PT Astra Sans" pitchFamily="34" charset="-52"/>
                <a:ea typeface="PT Astra Sans" pitchFamily="34" charset="-52"/>
                <a:cs typeface="Arial" pitchFamily="34" charset="0"/>
              </a:rPr>
              <a:t/>
            </a:r>
            <a:br>
              <a:rPr lang="ru-RU" sz="2400" dirty="0" smtClean="0">
                <a:latin typeface="PT Astra Sans" pitchFamily="34" charset="-52"/>
                <a:ea typeface="PT Astra Sans" pitchFamily="34" charset="-52"/>
                <a:cs typeface="Arial" pitchFamily="34" charset="0"/>
              </a:rPr>
            </a:br>
            <a:r>
              <a:rPr lang="ru-RU" sz="2400" dirty="0" smtClean="0">
                <a:effectLst/>
                <a:latin typeface="PT Astra Sans" pitchFamily="34" charset="-52"/>
                <a:ea typeface="PT Astra Sans" pitchFamily="34" charset="-52"/>
                <a:cs typeface="Arial" pitchFamily="34" charset="0"/>
              </a:rPr>
              <a:t>в </a:t>
            </a:r>
            <a:r>
              <a:rPr lang="ru-RU" sz="2400" dirty="0">
                <a:effectLst/>
                <a:latin typeface="PT Astra Sans" pitchFamily="34" charset="-52"/>
                <a:ea typeface="PT Astra Sans" pitchFamily="34" charset="-52"/>
                <a:cs typeface="Arial" pitchFamily="34" charset="0"/>
              </a:rPr>
              <a:t>рамках плана </a:t>
            </a:r>
            <a:r>
              <a:rPr lang="ru-RU" sz="2400" dirty="0" smtClean="0">
                <a:effectLst/>
                <a:latin typeface="PT Astra Sans" pitchFamily="34" charset="-52"/>
                <a:ea typeface="PT Astra Sans" pitchFamily="34" charset="-52"/>
                <a:cs typeface="Arial" pitchFamily="34" charset="0"/>
              </a:rPr>
              <a:t>комплексного развития территории Белозерского  </a:t>
            </a:r>
            <a:r>
              <a:rPr lang="ru-RU" sz="2400" dirty="0">
                <a:effectLst/>
                <a:latin typeface="PT Astra Sans" pitchFamily="34" charset="-52"/>
                <a:ea typeface="PT Astra Sans" pitchFamily="34" charset="-52"/>
                <a:cs typeface="Arial" pitchFamily="34" charset="0"/>
              </a:rPr>
              <a:t>района</a:t>
            </a:r>
            <a:endParaRPr lang="ru-RU" sz="2400" dirty="0">
              <a:latin typeface="PT Astra Sans" pitchFamily="34" charset="-52"/>
              <a:ea typeface="PT Astra Sans" pitchFamily="34" charset="-52"/>
              <a:cs typeface="Arial" pitchFamily="34" charset="0"/>
            </a:endParaRPr>
          </a:p>
        </p:txBody>
      </p:sp>
      <p:pic>
        <p:nvPicPr>
          <p:cNvPr id="8" name="Picture 1" descr="E:\Фото для М НП\IMG_1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03773"/>
            <a:ext cx="2880320" cy="26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\Desktop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41" y="4293096"/>
            <a:ext cx="3308744" cy="231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\Desktop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4" y="2203773"/>
            <a:ext cx="3141658" cy="288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Фото для НП\IMG_20181026_1150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26607"/>
            <a:ext cx="2952328" cy="231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7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091863"/>
              </p:ext>
            </p:extLst>
          </p:nvPr>
        </p:nvGraphicFramePr>
        <p:xfrm>
          <a:off x="1013774" y="764704"/>
          <a:ext cx="7920880" cy="5688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530"/>
                <a:gridCol w="7803350"/>
              </a:tblGrid>
              <a:tr h="5688631">
                <a:tc>
                  <a:txBody>
                    <a:bodyPr/>
                    <a:lstStyle/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</a:txBody>
                  <a:tcPr marL="43829" marR="483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u="non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Переработка молока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u="non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ИП Орлов Геннадий </a:t>
                      </a:r>
                      <a:r>
                        <a:rPr lang="ru-RU" sz="1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Владимироваич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с. Белозерское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Цель 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проекта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создание нового  бизнеса</a:t>
                      </a:r>
                      <a:endParaRPr lang="ru-RU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Срок реализации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2020-2021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годы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Объем 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инвестиций 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млн. руб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рабочих </a:t>
                      </a:r>
                      <a:r>
                        <a:rPr lang="ru-RU" sz="14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Место реализации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с. Белозерское, ул. Советская,</a:t>
                      </a:r>
                      <a:r>
                        <a:rPr lang="ru-RU" sz="14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10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Информация </a:t>
                      </a:r>
                      <a:r>
                        <a:rPr lang="ru-RU" sz="14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 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ходе </a:t>
                      </a:r>
                      <a:r>
                        <a:rPr lang="ru-RU" sz="14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реализации проекта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Проектом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предполагается закуп КРС 20 голов молочного направления, оборудования для переработки молока, с/х техники</a:t>
                      </a: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Сопровождение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грант «</a:t>
                      </a:r>
                      <a:r>
                        <a:rPr lang="ru-RU" sz="1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Агростартап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»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</a:txBody>
                  <a:tcPr marL="43829" marR="483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Реализуемые инвестиционные проекты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8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5769"/>
            <a:ext cx="6583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Инвестиционные проекты, находящиеся на сопровождении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39802" y="42210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2">
                    <a:lumMod val="50000"/>
                  </a:schemeClr>
                </a:solidFill>
                <a:hlinkClick r:id="rId2"/>
              </a:rPr>
              <a:t>Производство зерновых и с/х культур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/>
              <a:t>Инициатор : ИП Глава КФХ Калмыков Владимир</a:t>
            </a:r>
          </a:p>
          <a:p>
            <a:r>
              <a:rPr lang="ru-RU" dirty="0"/>
              <a:t>Статус: льготное кредитование</a:t>
            </a:r>
          </a:p>
          <a:p>
            <a:r>
              <a:rPr lang="ru-RU" dirty="0"/>
              <a:t>Отрасль: АПК</a:t>
            </a:r>
          </a:p>
          <a:p>
            <a:r>
              <a:rPr lang="ru-RU" dirty="0" smtClean="0"/>
              <a:t>Срок реализации: 2019 -2020</a:t>
            </a:r>
            <a:endParaRPr lang="ru-RU" dirty="0"/>
          </a:p>
          <a:p>
            <a:r>
              <a:rPr lang="ru-RU" dirty="0" smtClean="0"/>
              <a:t>Дата </a:t>
            </a:r>
            <a:r>
              <a:rPr lang="ru-RU" dirty="0"/>
              <a:t>внесения в </a:t>
            </a:r>
            <a:r>
              <a:rPr lang="ru-RU" dirty="0" smtClean="0"/>
              <a:t>реестр:22.09. </a:t>
            </a:r>
            <a:r>
              <a:rPr lang="ru-RU" dirty="0"/>
              <a:t>2019</a:t>
            </a:r>
          </a:p>
          <a:p>
            <a:r>
              <a:rPr lang="ru-RU" dirty="0"/>
              <a:t>Объем инвестиций: 7 млн. руб.</a:t>
            </a:r>
          </a:p>
        </p:txBody>
      </p:sp>
      <p:pic>
        <p:nvPicPr>
          <p:cNvPr id="7" name="Рисунок 6" descr="https://investreestr.kurganobl.ru/!/thumbs/project/1/8/281/l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3" y="911052"/>
            <a:ext cx="274002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419872" y="91105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>
                <a:solidFill>
                  <a:schemeClr val="accent4"/>
                </a:solidFill>
              </a:rPr>
              <a:t>Цех розлива бутилированной воды</a:t>
            </a:r>
          </a:p>
          <a:p>
            <a:r>
              <a:rPr lang="ru-RU" dirty="0" smtClean="0"/>
              <a:t>Инициатор</a:t>
            </a:r>
            <a:r>
              <a:rPr lang="ru-RU" dirty="0"/>
              <a:t>: ООО «</a:t>
            </a:r>
            <a:r>
              <a:rPr lang="ru-RU" dirty="0" err="1"/>
              <a:t>Чимеевская</a:t>
            </a:r>
            <a:r>
              <a:rPr lang="ru-RU" dirty="0"/>
              <a:t> слобода»</a:t>
            </a:r>
          </a:p>
          <a:p>
            <a:r>
              <a:rPr lang="ru-RU" dirty="0"/>
              <a:t>Статус: масштабный инвестиционный проект</a:t>
            </a:r>
          </a:p>
          <a:p>
            <a:r>
              <a:rPr lang="ru-RU" dirty="0"/>
              <a:t>Отрасль: пищевая промышленность</a:t>
            </a:r>
          </a:p>
          <a:p>
            <a:r>
              <a:rPr lang="ru-RU" dirty="0" smtClean="0"/>
              <a:t>Срок реализации: 2019-2021</a:t>
            </a:r>
            <a:endParaRPr lang="ru-RU" dirty="0"/>
          </a:p>
          <a:p>
            <a:r>
              <a:rPr lang="ru-RU" dirty="0"/>
              <a:t>Дата внесения в реестр: </a:t>
            </a:r>
            <a:r>
              <a:rPr lang="ru-RU" dirty="0" smtClean="0"/>
              <a:t>19.09. </a:t>
            </a:r>
            <a:r>
              <a:rPr lang="ru-RU" dirty="0"/>
              <a:t>2019 года</a:t>
            </a:r>
          </a:p>
          <a:p>
            <a:r>
              <a:rPr lang="ru-RU" dirty="0"/>
              <a:t>Объем инвестиций: 22 млн. руб.</a:t>
            </a:r>
          </a:p>
          <a:p>
            <a:r>
              <a:rPr lang="ru-RU" dirty="0"/>
              <a:t>Создаваемых рабочих мест: 6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782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488107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Инициативные инвестиционные  проекты</a:t>
            </a: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21403"/>
              </p:ext>
            </p:extLst>
          </p:nvPr>
        </p:nvGraphicFramePr>
        <p:xfrm>
          <a:off x="1143000" y="1422368"/>
          <a:ext cx="7173416" cy="4886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3416"/>
              </a:tblGrid>
              <a:tr h="4886952">
                <a:tc>
                  <a:txBody>
                    <a:bodyPr/>
                    <a:lstStyle/>
                    <a:p>
                      <a:pPr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1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Разведение крупного рогатого скота</a:t>
                      </a: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ИП </a:t>
                      </a:r>
                      <a:r>
                        <a:rPr lang="ru-RU" sz="1400" b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Муллоджонова</a:t>
                      </a:r>
                      <a:r>
                        <a:rPr lang="ru-R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Фарогат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Абдукаримовна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Белозерский район, с. Памятное </a:t>
                      </a:r>
                    </a:p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Цель проекта: </a:t>
                      </a:r>
                      <a:r>
                        <a:rPr lang="ru-RU" sz="1400" b="0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создание нового бизнеса</a:t>
                      </a: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Срок реализации</a:t>
                      </a:r>
                      <a:r>
                        <a:rPr lang="ru-R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ru-R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2020-2021 </a:t>
                      </a:r>
                      <a:r>
                        <a:rPr lang="ru-R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годы</a:t>
                      </a: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Планируемый объем инвестиций </a:t>
                      </a:r>
                      <a:r>
                        <a:rPr lang="ru-R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ru-R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создаваемых рабочих мест </a:t>
                      </a:r>
                      <a:r>
                        <a:rPr lang="ru-RU" sz="1400" b="0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– 3 человека</a:t>
                      </a: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Место реализации</a:t>
                      </a:r>
                      <a:r>
                        <a:rPr lang="ru-R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с. Памятное</a:t>
                      </a:r>
                    </a:p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Информация о проекте:</a:t>
                      </a:r>
                    </a:p>
                    <a:p>
                      <a:pPr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</a:t>
                      </a: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50 голов КРС, </a:t>
                      </a:r>
                      <a:r>
                        <a:rPr lang="ru-R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сельхозтехники.</a:t>
                      </a:r>
                      <a:endParaRPr lang="ru-RU" sz="14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Сопровождение</a:t>
                      </a: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 оформление земельных участков для выпаса и заготовки кормов</a:t>
                      </a:r>
                    </a:p>
                    <a:p>
                      <a:pPr hangingPunct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</a:txBody>
                  <a:tcPr marL="43829" marR="483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1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417338"/>
              </p:ext>
            </p:extLst>
          </p:nvPr>
        </p:nvGraphicFramePr>
        <p:xfrm>
          <a:off x="1259632" y="1412776"/>
          <a:ext cx="7512834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2834"/>
              </a:tblGrid>
              <a:tr h="4689339">
                <a:tc>
                  <a:txBody>
                    <a:bodyPr/>
                    <a:lstStyle/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A"/>
                        </a:solidFill>
                        <a:effectLst/>
                        <a:latin typeface="Arial"/>
                        <a:ea typeface="Segoe UI"/>
                        <a:cs typeface="Tahoma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Строительство сыроваренного завода с ежедневной переработкой 3,5 т молока. Разведение  крупного  рогатого  скота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0" dirty="0" err="1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Бронский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  Александр Евгеньевич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 д. Ягодная, Белозерский район</a:t>
                      </a:r>
                    </a:p>
                    <a:p>
                      <a:pPr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0" u="sng" dirty="0" smtClean="0">
                          <a:solidFill>
                            <a:srgbClr val="00000A"/>
                          </a:solidFill>
                          <a:effectLst/>
                          <a:latin typeface="Arial"/>
                          <a:ea typeface="Segoe UI"/>
                          <a:cs typeface="Tahoma"/>
                        </a:rPr>
                        <a:t>Цель проекта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/>
                          <a:ea typeface="Segoe UI"/>
                          <a:cs typeface="Tahoma"/>
                        </a:rPr>
                        <a:t>: создание нового бизнеса </a:t>
                      </a:r>
                      <a:endParaRPr lang="ru-RU" sz="1400" b="0" dirty="0" smtClean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0" u="sng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Срок реализации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: 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2020-2022 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годы</a:t>
                      </a: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Планируемый объем инвестиций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– 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140 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млн. руб.</a:t>
                      </a:r>
                    </a:p>
                    <a:p>
                      <a:pPr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0" u="sng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Количество создаваемых рабочих мест 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- 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12</a:t>
                      </a:r>
                      <a:endParaRPr lang="ru-RU" sz="1400" b="0" dirty="0" smtClean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0" u="sng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Место реализации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: д. Ягодная</a:t>
                      </a:r>
                    </a:p>
                    <a:p>
                      <a:pPr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0" u="sng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Информация о проекте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:</a:t>
                      </a:r>
                      <a:endParaRPr lang="ru-RU" sz="1400" b="0" dirty="0" smtClean="0">
                        <a:solidFill>
                          <a:srgbClr val="2480AE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Планируется приобрести животноводческие помещения, закуп скота.</a:t>
                      </a:r>
                      <a:endParaRPr lang="ru-RU" sz="1400" b="0" dirty="0" smtClean="0">
                        <a:solidFill>
                          <a:srgbClr val="2480AE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 </a:t>
                      </a: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Сопровождение: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требуется</a:t>
                      </a:r>
                      <a:r>
                        <a:rPr lang="ru-RU" sz="1400" b="0" dirty="0" smtClean="0">
                          <a:solidFill>
                            <a:srgbClr val="333333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содействие подключения  к сетям электро- и газоснабжения. В оформлении: земельный участок под строительство и земли </a:t>
                      </a:r>
                      <a:r>
                        <a:rPr lang="ru-RU" sz="1400" b="0" dirty="0" err="1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сельхозназначения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.</a:t>
                      </a:r>
                    </a:p>
                    <a:p>
                      <a:pPr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62230" marR="68580" marT="0" marB="0"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59632" y="62068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Инициативные инвестиционные  проекты</a:t>
            </a: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36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751904"/>
              </p:ext>
            </p:extLst>
          </p:nvPr>
        </p:nvGraphicFramePr>
        <p:xfrm>
          <a:off x="1187624" y="1412776"/>
          <a:ext cx="7512834" cy="4689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12834"/>
              </a:tblGrid>
              <a:tr h="4689339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000A"/>
                        </a:solidFill>
                        <a:effectLst/>
                        <a:latin typeface="Arial"/>
                        <a:ea typeface="Segoe UI"/>
                        <a:cs typeface="Tahoma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A"/>
                        </a:solidFill>
                        <a:effectLst/>
                        <a:latin typeface="Arial"/>
                        <a:ea typeface="Segoe UI"/>
                        <a:cs typeface="Tahoma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Придорожное кафе на трассе Курган-Тюмень</a:t>
                      </a:r>
                      <a:r>
                        <a:rPr lang="ru-RU" sz="140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ИП </a:t>
                      </a:r>
                      <a:r>
                        <a:rPr lang="ru-RU" sz="1400" b="0" dirty="0" err="1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Садыгов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Сейран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Мирзаага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 </a:t>
                      </a:r>
                      <a:r>
                        <a:rPr lang="ru-RU" sz="1400" b="0" dirty="0" err="1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Оглы</a:t>
                      </a:r>
                      <a:endParaRPr lang="ru-RU" sz="1400" b="0" dirty="0" smtClean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Цель проекта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: придорожный сервис</a:t>
                      </a:r>
                    </a:p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Срок реализации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: 2019 </a:t>
                      </a:r>
                      <a:r>
                        <a:rPr lang="ru-RU" sz="1400" b="0" dirty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- 2021 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годы.</a:t>
                      </a:r>
                    </a:p>
                    <a:p>
                      <a:pPr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Планируемый </a:t>
                      </a:r>
                      <a:r>
                        <a:rPr lang="ru-RU" sz="1400" b="0" u="sng" dirty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объем </a:t>
                      </a:r>
                      <a:r>
                        <a:rPr lang="ru-RU" sz="1400" b="0" u="sng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инвестиций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– 5 млн. руб.</a:t>
                      </a:r>
                    </a:p>
                    <a:p>
                      <a:pPr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Количество создаваемых рабочих мест</a:t>
                      </a:r>
                      <a:r>
                        <a:rPr lang="ru-RU" sz="1400" b="0" u="sng" baseline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 </a:t>
                      </a:r>
                      <a:r>
                        <a:rPr lang="ru-RU" sz="1400" b="0" baseline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- 3</a:t>
                      </a:r>
                      <a:endParaRPr lang="ru-RU" sz="1400" b="0" dirty="0" smtClean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Место реализации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д.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Скатова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Белозерский район</a:t>
                      </a:r>
                    </a:p>
                    <a:p>
                      <a:pPr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0" u="sng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Информация </a:t>
                      </a:r>
                      <a:r>
                        <a:rPr lang="ru-RU" sz="1400" b="0" u="sng" dirty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о </a:t>
                      </a:r>
                      <a:r>
                        <a:rPr lang="ru-RU" sz="1400" b="0" u="sng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проекте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: </a:t>
                      </a: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Имеется  земельный участок площадью 0,7 га,</a:t>
                      </a:r>
                      <a:r>
                        <a:rPr lang="ru-RU" sz="1400" b="0" baseline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 подведена электролиния к участку</a:t>
                      </a:r>
                      <a:endParaRPr lang="ru-RU" sz="1400" b="0" dirty="0" smtClean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Планируется строительство  кафе- магазина</a:t>
                      </a:r>
                    </a:p>
                    <a:p>
                      <a:pPr hangingPunc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b="0" u="sng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Сопровождение</a:t>
                      </a: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:</a:t>
                      </a:r>
                      <a:endParaRPr lang="ru-RU" sz="1400" b="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Помощь в оформлении  земельного участка </a:t>
                      </a:r>
                      <a:r>
                        <a:rPr lang="ru-RU" sz="1400" b="0" dirty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 </a:t>
                      </a:r>
                    </a:p>
                  </a:txBody>
                  <a:tcPr marL="6223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548680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itchFamily="34" charset="0"/>
                <a:cs typeface="Arial" pitchFamily="34" charset="0"/>
              </a:rPr>
              <a:t>Инициативные инвестиционные  проекты</a:t>
            </a:r>
          </a:p>
          <a:p>
            <a:pPr algn="ctr"/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8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564904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PT Astra Sans" pitchFamily="34" charset="-52"/>
                <a:ea typeface="PT Astra Sans" pitchFamily="34" charset="-52"/>
                <a:cs typeface="Arial" pitchFamily="34" charset="0"/>
              </a:rPr>
              <a:t>Инвестиционные проекты, планируемые к реализации </a:t>
            </a:r>
            <a:endParaRPr lang="ru-RU" sz="2400" b="1" dirty="0">
              <a:latin typeface="PT Astra Sans" pitchFamily="34" charset="-52"/>
              <a:ea typeface="PT Astra Sans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710080"/>
              </p:ext>
            </p:extLst>
          </p:nvPr>
        </p:nvGraphicFramePr>
        <p:xfrm>
          <a:off x="395536" y="7665"/>
          <a:ext cx="8160908" cy="6682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6281"/>
                <a:gridCol w="1878209"/>
                <a:gridCol w="1878209"/>
                <a:gridCol w="1878209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Разведение КРС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с. Памятное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2020-2021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ИП Глава К(ф)х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Муллоджонова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Ф.А.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Придорожное кафе на трассе Курган-Тюмень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д.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Скатово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2019-2021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ИП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Садыгов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Сейран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Мирзаага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Оглы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Строительство сыроваренного завода с ежедневной переработкой 3,5 тонны молока (строительство сыроваренного завода; строительство скважин, системы водоснабжения с целью обеспечения питьевой водой производства и нужд населения д. Ягодное; разведение КРС мясного и молочного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направлления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д. Ягодная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2019-2022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ООО "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Чимеевская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слобода"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73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Строительство арочного склада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с. Першино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2019-2020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ПСК "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Першинское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Придорожный сервис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с.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Першино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2020-2021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ООО "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Чимеевская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слобода"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Закуп КРС мясного направления 20 голов, строительство животноводческого помещения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с. Зюзино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2020-2021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Михайлов Д.С.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Приобретения 30 голов КРС абердин ангусской породы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с. Нижнетобольное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2020-2021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Гасанов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Самир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89226770625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69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Закуп КРС 15 голов мясного направления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c. </a:t>
                      </a:r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Белозерское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2020-2021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Соловьев Алексей Сергеевич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Закуп КРС мясного направления 30 голов,реконструкция животноводческого помещения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с. Нижнетобольное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2020-2021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Таштитов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К.Н.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26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Развитие коневодства. Закуп   жеребят 20 голов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c. </a:t>
                      </a:r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Белозерское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2020-2021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Носова Наталья Викторовна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Закуп КРС мясного направления 20 голов,реконструкция  помещения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с. Б. Камаган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2020-2021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Молдабекова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Э.Н.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Закуп КРС мясного направления 20 голов,реконструкция  помещения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с. Зюзино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2020-2021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Митрохина В.В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Создание </a:t>
                      </a:r>
                      <a:r>
                        <a:rPr lang="ru-RU" sz="10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грибоводческого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комплекса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с. Белозерское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2021-2022</a:t>
                      </a:r>
                      <a:endParaRPr lang="ru-RU" sz="10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ИП Глава КФХ 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Менщиков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Н.В.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2148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73306"/>
            <a:ext cx="1984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Поиск инвестора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967257"/>
              </p:ext>
            </p:extLst>
          </p:nvPr>
        </p:nvGraphicFramePr>
        <p:xfrm>
          <a:off x="827584" y="1124744"/>
          <a:ext cx="6912768" cy="4227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5074"/>
                <a:gridCol w="2477694"/>
              </a:tblGrid>
              <a:tr h="4124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Организация сбора и переработки дикоросов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 с. Боровлянка</a:t>
                      </a:r>
                      <a:endParaRPr lang="ru-RU" sz="1400" b="0" i="0" u="none" strike="noStrike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Предусмотреть создание сельскохозяйственного потребительского кооператива.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Белозерский район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Новое производство по переработке в с. Боровлянка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с. Боровлянка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Производство разлива воды в с.Чимеево</a:t>
                      </a:r>
                      <a:endParaRPr lang="ru-RU" sz="1400" b="0" i="0" u="none" strike="noStrike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с.Чимеево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Территория народных промыслов в с.Чимеево</a:t>
                      </a:r>
                      <a:endParaRPr lang="ru-RU" sz="1400" b="0" i="0" u="none" strike="noStrike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err="1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с.Чимеево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Деревообрабатывающее предприятие </a:t>
                      </a:r>
                      <a:endParaRPr lang="ru-RU" sz="1400" b="0" i="0" u="none" strike="noStrike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с. Белозерке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Придорожный сервис </a:t>
                      </a:r>
                      <a:endParaRPr lang="ru-RU" sz="1400" b="0" i="0" u="none" strike="noStrike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с. Белозерское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Разработка в М/О песка в с. Боровлянка</a:t>
                      </a:r>
                      <a:endParaRPr lang="ru-RU" sz="1400" b="0" i="0" u="none" strike="noStrike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с. Боровлянка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Придорожный сервис, поворот на Чимеево</a:t>
                      </a:r>
                      <a:endParaRPr lang="ru-RU" sz="1400" b="0" i="0" u="none" strike="noStrike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с. </a:t>
                      </a:r>
                      <a:r>
                        <a:rPr lang="ru-RU" sz="1400" u="none" strike="noStrike" dirty="0" err="1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Першино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Создание зоны рекреации, IT деревня оз. Ачикуль</a:t>
                      </a:r>
                      <a:endParaRPr lang="ru-RU" sz="1400" b="0" i="0" u="none" strike="noStrike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д </a:t>
                      </a:r>
                      <a:r>
                        <a:rPr lang="ru-RU" sz="1400" u="none" strike="noStrike" dirty="0" err="1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Ачикуль</a:t>
                      </a:r>
                      <a:r>
                        <a:rPr lang="ru-RU" sz="1400" u="none" strike="noStrike" dirty="0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, с. Раздолье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историко-культурного заповедника  «Савин»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 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3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цех по засолке и квашенью овощей </a:t>
                      </a:r>
                      <a:endParaRPr lang="ru-RU" sz="1400" b="0" i="0" u="none" strike="noStrike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без привязки к населенному пункту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0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Придорожный сервис 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с. Белозерское 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Контейнерное кафе </a:t>
                      </a:r>
                      <a:endParaRPr lang="ru-RU" sz="1400" b="0" i="0" u="none" strike="noStrike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PT Astra Sans" pitchFamily="34" charset="-52"/>
                          <a:ea typeface="PT Astra Sans" pitchFamily="34" charset="-52"/>
                        </a:rPr>
                        <a:t>с Белозерское </a:t>
                      </a:r>
                      <a:endParaRPr lang="ru-RU" sz="1400" b="0" i="0" u="none" strike="noStrike" dirty="0">
                        <a:effectLst/>
                        <a:latin typeface="PT Astra Sans" pitchFamily="34" charset="-52"/>
                        <a:ea typeface="PT Astra Sans" pitchFamily="34" charset="-52"/>
                      </a:endParaRPr>
                    </a:p>
                  </a:txBody>
                  <a:tcPr marL="3646" marR="3646" marT="36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916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Проектная команда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473246"/>
              </p:ext>
            </p:extLst>
          </p:nvPr>
        </p:nvGraphicFramePr>
        <p:xfrm>
          <a:off x="1187624" y="1340768"/>
          <a:ext cx="6840760" cy="4464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3087"/>
                <a:gridCol w="3377673"/>
              </a:tblGrid>
              <a:tr h="90191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Ответственные  за реализацию плана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</a:txBody>
                  <a:tcPr marL="46753" marR="46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Телефоны, почта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</a:txBody>
                  <a:tcPr marL="46753" marR="46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62578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Заместитель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Главы Администрации Белозерского района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начальник управления экономической политики,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ответственный за работу с инвестиционными проектами в  Администрации Белозерского района 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Еланцев Станислав Владимирович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Начальник отдела агропромышленного развития – Человечков Всеволод Владимирович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6753" marR="46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Тел. (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35232)2-25-63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89195723648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mail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elantsev_sv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@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mail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Тел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 (35232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2-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89129766481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mail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belozerch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@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mail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ru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</a:txBody>
                  <a:tcPr marL="46753" marR="467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89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Рабочий стол\8577d0600a62237bca6990246a3c0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04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3376" y="1700808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Garamond" pitchFamily="18" charset="0"/>
              </a:rPr>
              <a:t>СПАСИБО </a:t>
            </a:r>
          </a:p>
          <a:p>
            <a:pPr algn="ctr"/>
            <a:r>
              <a:rPr lang="ru-RU" sz="6600" b="1" dirty="0" smtClean="0">
                <a:solidFill>
                  <a:schemeClr val="bg1"/>
                </a:solidFill>
                <a:latin typeface="Garamond" pitchFamily="18" charset="0"/>
              </a:rPr>
              <a:t>ЗА ВНИМАНИЕ</a:t>
            </a:r>
            <a:endParaRPr lang="ru-RU" sz="6600" b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9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60840" cy="648072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Почему Белозерский район?</a:t>
            </a:r>
            <a:endParaRPr lang="ru-RU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015281"/>
            <a:ext cx="8424936" cy="5616624"/>
          </a:xfrm>
        </p:spPr>
        <p:txBody>
          <a:bodyPr>
            <a:normAutofit fontScale="40000" lnSpcReduction="20000"/>
          </a:bodyPr>
          <a:lstStyle/>
          <a:p>
            <a:r>
              <a:rPr lang="ru-RU" sz="5600" dirty="0" smtClean="0">
                <a:latin typeface="Arial" pitchFamily="34" charset="0"/>
                <a:cs typeface="Arial" pitchFamily="34" charset="0"/>
              </a:rPr>
              <a:t>Уникальное 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сочетание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природно-                         климатических возможностей </a:t>
            </a:r>
          </a:p>
          <a:p>
            <a:r>
              <a:rPr lang="ru-RU" sz="5600" dirty="0" smtClean="0">
                <a:latin typeface="Arial" pitchFamily="34" charset="0"/>
                <a:cs typeface="Arial" pitchFamily="34" charset="0"/>
              </a:rPr>
              <a:t>Наличие 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плодородных земельных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                                                ресурсов 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создает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благоприятные                                     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условия для возделывания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сельскохозяйственных культур и развития животноводства </a:t>
            </a:r>
          </a:p>
          <a:p>
            <a:r>
              <a:rPr lang="ru-RU" sz="5600" dirty="0" smtClean="0">
                <a:latin typeface="Arial" pitchFamily="34" charset="0"/>
                <a:cs typeface="Arial" pitchFamily="34" charset="0"/>
              </a:rPr>
              <a:t>Белозерский 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район занимает выгодное экономико-географическое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положение</a:t>
            </a:r>
          </a:p>
          <a:p>
            <a:r>
              <a:rPr lang="ru-RU" sz="5600" dirty="0" smtClean="0">
                <a:latin typeface="Arial" pitchFamily="34" charset="0"/>
                <a:cs typeface="Arial" pitchFamily="34" charset="0"/>
              </a:rPr>
              <a:t>Лесной 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фонд составляет 127,7 тыс. га. 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56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территории района располагаются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месторождения 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полезных ископаемых: залежи глины, песка, незначительные залежи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торфа, а также 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исторический памятник Савин-1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5600" dirty="0" smtClean="0">
                <a:latin typeface="Arial" pitchFamily="34" charset="0"/>
                <a:cs typeface="Arial" pitchFamily="34" charset="0"/>
              </a:rPr>
              <a:t>Наличие трудовых ресурсов</a:t>
            </a:r>
            <a:endParaRPr lang="ru-RU" sz="5600" dirty="0">
              <a:latin typeface="Arial" pitchFamily="34" charset="0"/>
              <a:cs typeface="Arial" pitchFamily="34" charset="0"/>
            </a:endParaRPr>
          </a:p>
          <a:p>
            <a:r>
              <a:rPr lang="ru-RU" sz="5600" dirty="0" smtClean="0"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газификации района 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составляет   40%, обеспеченность </a:t>
            </a:r>
            <a:r>
              <a:rPr lang="ru-RU" sz="5600" dirty="0">
                <a:latin typeface="Arial" pitchFamily="34" charset="0"/>
                <a:cs typeface="Arial" pitchFamily="34" charset="0"/>
              </a:rPr>
              <a:t> населения чистой питьевой водой </a:t>
            </a:r>
          </a:p>
          <a:p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45720" indent="0" algn="ctr">
              <a:buNone/>
            </a:pPr>
            <a:endParaRPr lang="ru-RU" sz="2800" dirty="0"/>
          </a:p>
          <a:p>
            <a:pPr marL="45720" indent="0" algn="ctr">
              <a:buNone/>
            </a:pPr>
            <a:endParaRPr lang="ru-RU" sz="28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3284984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dirty="0" smtClean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solidFill>
                <a:schemeClr val="bg1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5" name="Picture 3" descr="D:\BackUp\Документы Поповой О.П\Реализация проекта по образовательному туризму\29.09.15\9-XD__gvTn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3024336" cy="194421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9054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3326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Инвестиционные </a:t>
            </a:r>
            <a:r>
              <a:rPr lang="ru-RU" b="1" dirty="0"/>
              <a:t>проекты </a:t>
            </a:r>
            <a:r>
              <a:rPr lang="ru-RU" b="1" dirty="0" smtClean="0"/>
              <a:t>реализованные в 2018 году, реализуемые и находящиеся в проработке</a:t>
            </a:r>
            <a:endParaRPr lang="ru-RU" b="1" dirty="0"/>
          </a:p>
        </p:txBody>
      </p:sp>
      <p:pic>
        <p:nvPicPr>
          <p:cNvPr id="2050" name="Picture 2" descr="E:\тр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78986"/>
            <a:ext cx="6912768" cy="587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7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6064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Реализуемые инвестиционные проекты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161435"/>
              </p:ext>
            </p:extLst>
          </p:nvPr>
        </p:nvGraphicFramePr>
        <p:xfrm>
          <a:off x="539552" y="692696"/>
          <a:ext cx="8136904" cy="5760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384"/>
                <a:gridCol w="4680520"/>
              </a:tblGrid>
              <a:tr h="5760640">
                <a:tc>
                  <a:txBody>
                    <a:bodyPr/>
                    <a:lstStyle/>
                    <a:p>
                      <a:pPr hangingPunct="0">
                        <a:spcBef>
                          <a:spcPts val="1400"/>
                        </a:spcBef>
                        <a:spcAft>
                          <a:spcPts val="60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</a:txBody>
                  <a:tcPr marL="43829" marR="483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Разведение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КРС мясного направления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Глава </a:t>
                      </a:r>
                      <a:r>
                        <a:rPr lang="ru-RU" sz="1400" b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К(ф)Х  Копылов     Сергей Владимирович</a:t>
                      </a:r>
                      <a:r>
                        <a:rPr lang="ru-RU" sz="1400" b="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Белозерский район, с. </a:t>
                      </a: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Пьянково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ул. Береговая,13 </a:t>
                      </a:r>
                      <a:endParaRPr lang="ru-RU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Цель проекта: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создание нового бизнеса</a:t>
                      </a:r>
                    </a:p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Срок реализации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2018-2020 годы</a:t>
                      </a:r>
                    </a:p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Объем инвестиций, план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40 млн. руб., вложено- </a:t>
                      </a: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создаваемых постоянных </a:t>
                      </a:r>
                      <a:r>
                        <a:rPr lang="ru-RU" sz="14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рабочих мест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7 чел., временных - 3 чел.</a:t>
                      </a:r>
                    </a:p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Место 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реализации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с. </a:t>
                      </a:r>
                      <a:r>
                        <a:rPr lang="ru-RU" sz="1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Пьянково</a:t>
                      </a:r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Информация  о ходе реализации проекта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Приобретение племенного скота , строительство помещения для скота, приобретение с/х техники       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</a:txBody>
                  <a:tcPr marL="43829" marR="483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F:\Фото для НП\IMG_20181026_115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8" y="3806155"/>
            <a:ext cx="291399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Фото для НП\IMG_20181026_1158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27" y="1149871"/>
            <a:ext cx="283934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3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49848"/>
              </p:ext>
            </p:extLst>
          </p:nvPr>
        </p:nvGraphicFramePr>
        <p:xfrm>
          <a:off x="683568" y="643350"/>
          <a:ext cx="7920880" cy="5668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  <a:gridCol w="3888432"/>
              </a:tblGrid>
              <a:tr h="5668763">
                <a:tc>
                  <a:txBody>
                    <a:bodyPr/>
                    <a:lstStyle/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829" marR="483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en-US" sz="14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Разведение 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крупного  рогатого  скота молочного направления</a:t>
                      </a:r>
                    </a:p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ru-RU" sz="1400" b="0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ИП Гасанова </a:t>
                      </a:r>
                      <a:r>
                        <a:rPr lang="ru-RU" sz="1400" b="0" u="none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Эмилья</a:t>
                      </a:r>
                      <a:r>
                        <a:rPr lang="ru-RU" sz="1400" b="0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Эльбаи</a:t>
                      </a:r>
                      <a:r>
                        <a:rPr lang="ru-RU" sz="1400" b="0" u="non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u="none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кызы</a:t>
                      </a:r>
                      <a:r>
                        <a:rPr lang="ru-RU" sz="1400" b="0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endParaRPr lang="ru-RU" sz="1400" b="0" u="non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с. </a:t>
                      </a:r>
                      <a:r>
                        <a:rPr lang="ru-RU" sz="14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Баярак</a:t>
                      </a:r>
                      <a:endParaRPr lang="ru-RU" sz="16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Цель проекта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расширение бизнеса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Срок реализации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2018-202</a:t>
                      </a:r>
                      <a:r>
                        <a:rPr lang="en-US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годы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Объем инвестиций, план</a:t>
                      </a:r>
                      <a:r>
                        <a:rPr lang="ru-RU" sz="1600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- 16 </a:t>
                      </a:r>
                      <a:r>
                        <a:rPr lang="ru-RU" sz="1600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млн. руб. вложено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16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млн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руб.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</a:t>
                      </a:r>
                      <a:r>
                        <a:rPr lang="ru-RU" sz="16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рабочих </a:t>
                      </a:r>
                      <a:r>
                        <a:rPr lang="ru-RU" sz="16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Место реализации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 с. </a:t>
                      </a:r>
                      <a:r>
                        <a:rPr lang="ru-RU" sz="160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Баярак</a:t>
                      </a:r>
                      <a:endParaRPr lang="ru-RU" sz="16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Информация о ходе реализации проекта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Увеличение поголовья КРС молочного направления. Приобретение с/х техники.</a:t>
                      </a:r>
                      <a:endParaRPr lang="ru-RU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Сопровождение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участник программы «Семейная ферма»</a:t>
                      </a:r>
                      <a:endParaRPr lang="ru-RU" sz="16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</a:txBody>
                  <a:tcPr marL="43829" marR="483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Реализуемые инвестиционные проекты</a:t>
            </a:r>
            <a:endParaRPr lang="ru-RU" dirty="0"/>
          </a:p>
        </p:txBody>
      </p:sp>
      <p:pic>
        <p:nvPicPr>
          <p:cNvPr id="4097" name="Picture 1" descr="F:\Фото для НП\IMG_20181023_101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888432" cy="43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6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332656"/>
            <a:ext cx="4416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Реализуемые инвестиционные проекты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129795"/>
              </p:ext>
            </p:extLst>
          </p:nvPr>
        </p:nvGraphicFramePr>
        <p:xfrm>
          <a:off x="539552" y="731838"/>
          <a:ext cx="8116282" cy="5289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090"/>
                <a:gridCol w="5160192"/>
              </a:tblGrid>
              <a:tr h="5289450">
                <a:tc>
                  <a:txBody>
                    <a:bodyPr/>
                    <a:lstStyle/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A"/>
                          </a:solidFill>
                          <a:effectLst/>
                          <a:latin typeface="Arial"/>
                          <a:ea typeface="Segoe UI"/>
                          <a:cs typeface="Tahoma"/>
                        </a:rPr>
                        <a:t> </a:t>
                      </a:r>
                      <a:endParaRPr lang="ru-RU" sz="1600" dirty="0" smtClean="0">
                        <a:solidFill>
                          <a:srgbClr val="00000A"/>
                        </a:solidFill>
                        <a:effectLst/>
                        <a:latin typeface="Arial"/>
                        <a:ea typeface="Segoe UI"/>
                        <a:cs typeface="Tahoma"/>
                      </a:endParaRPr>
                    </a:p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A"/>
                        </a:solidFill>
                        <a:effectLst/>
                        <a:latin typeface="Calibri"/>
                        <a:ea typeface="Segoe UI"/>
                        <a:cs typeface="Tahoma"/>
                      </a:endParaRPr>
                    </a:p>
                  </a:txBody>
                  <a:tcPr marL="6223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1" u="sng" dirty="0" smtClean="0">
                        <a:solidFill>
                          <a:srgbClr val="00000A"/>
                        </a:solidFill>
                        <a:effectLst/>
                        <a:latin typeface="Arial"/>
                        <a:ea typeface="Segoe UI"/>
                        <a:cs typeface="Tahoma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Выращивание зерновых культур, </a:t>
                      </a: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 smtClean="0">
                          <a:solidFill>
                            <a:srgbClr val="00000A"/>
                          </a:solidFill>
                          <a:effectLst/>
                          <a:latin typeface="Arial"/>
                          <a:ea typeface="Segoe UI"/>
                          <a:cs typeface="Tahoma"/>
                        </a:rPr>
                        <a:t>улучшение материально-технической базы </a:t>
                      </a:r>
                      <a:endParaRPr lang="ru-RU" sz="1400" b="0" i="0" u="none" dirty="0" smtClean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dirty="0" smtClean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ИП </a:t>
                      </a:r>
                      <a:r>
                        <a:rPr lang="ru-RU" sz="1400" b="0" i="0" u="none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К(ф)Х Бояркин Сергей Анатольевич</a:t>
                      </a: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 </a:t>
                      </a:r>
                      <a:r>
                        <a:rPr lang="ru-RU" sz="1400" b="0" u="none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Белозерский район, </a:t>
                      </a:r>
                      <a:r>
                        <a:rPr lang="ru-RU" sz="1400" b="0" u="none" dirty="0" err="1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д.Берёзово</a:t>
                      </a:r>
                      <a:r>
                        <a:rPr lang="ru-RU" sz="1400" b="0" u="none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, ул. Ленина,9</a:t>
                      </a:r>
                      <a:endParaRPr lang="ru-RU" sz="1400" b="0" u="none" dirty="0" smtClean="0">
                        <a:solidFill>
                          <a:srgbClr val="2480AE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Цель проекта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: модернизация </a:t>
                      </a: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u="sng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Срок реализации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: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2019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-2020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 год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s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Объем </a:t>
                      </a: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инвестиций</a:t>
                      </a:r>
                      <a:r>
                        <a:rPr lang="ru-RU" sz="1400" b="0" u="non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: </a:t>
                      </a:r>
                      <a:r>
                        <a:rPr lang="ru-RU" sz="1400" b="0" u="non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план - </a:t>
                      </a:r>
                      <a:r>
                        <a:rPr lang="ru-RU" sz="1400" b="0" u="non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7млн. руб., факт - 12 млн. руб.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</a:t>
                      </a: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рабочих </a:t>
                      </a: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человека. 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u="sng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Место реализации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: </a:t>
                      </a:r>
                      <a:r>
                        <a:rPr lang="ru-RU" sz="1400" b="0" u="none" dirty="0" smtClean="0">
                          <a:solidFill>
                            <a:srgbClr val="00000A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д. Берёзово</a:t>
                      </a: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 </a:t>
                      </a:r>
                      <a:r>
                        <a:rPr lang="ru-RU" sz="1600" b="0" u="sng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Информация о ходе реализации проекта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Приобретение зерносушилки, </a:t>
                      </a: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Segoe UI"/>
                          <a:cs typeface="Arial" pitchFamily="34" charset="0"/>
                        </a:rPr>
                        <a:t>трактора К-424, сельхозинвентаря, установить и подключить к сетям газоснабжения зерносушилку.</a:t>
                      </a: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  <a:p>
                      <a:pPr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</a:txBody>
                  <a:tcPr marL="6223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ttp://traktordom.ru/wp-content/uploads/2017/12/kirovec-424-1-350x25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94" y="908720"/>
            <a:ext cx="2520280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П\Desktop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02" y="3933056"/>
            <a:ext cx="2376264" cy="22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65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041901"/>
              </p:ext>
            </p:extLst>
          </p:nvPr>
        </p:nvGraphicFramePr>
        <p:xfrm>
          <a:off x="683568" y="764704"/>
          <a:ext cx="7848872" cy="5976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432"/>
                <a:gridCol w="3960440"/>
              </a:tblGrid>
              <a:tr h="5976664">
                <a:tc>
                  <a:txBody>
                    <a:bodyPr/>
                    <a:lstStyle/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</a:txBody>
                  <a:tcPr marL="41013" marR="4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Ввод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 обработку ранее не использованной пашни</a:t>
                      </a:r>
                    </a:p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ООО </a:t>
                      </a:r>
                      <a:r>
                        <a:rPr lang="ru-RU" sz="1400" b="0" u="non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«Пикап» 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Капанджян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Армен </a:t>
                      </a: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Саргисович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Белозерский районе, д. </a:t>
                      </a: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Редькино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ул.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Маячная,17Б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Цель проекта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р</a:t>
                      </a:r>
                      <a:r>
                        <a:rPr lang="ru-RU" sz="1400" b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асширение бизнеса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Срок реализации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2019-2020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годы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Объем 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инвестиций: 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 – 5 млн. руб.,</a:t>
                      </a:r>
                      <a:r>
                        <a:rPr lang="ru-RU" sz="1400" u="sng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вложено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рабочих 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постоянных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человека, временных – 3 человека.</a:t>
                      </a:r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Место реализации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 с. Нижнетобольное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Информация о ходе реализации проекта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увеличение площадей под посев зерновых, приобретение с/х техники.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</a:txBody>
                  <a:tcPr marL="41013" marR="451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Реализуемые инвестиционные проекты</a:t>
            </a:r>
            <a:endParaRPr lang="ru-RU" dirty="0"/>
          </a:p>
        </p:txBody>
      </p:sp>
      <p:pic>
        <p:nvPicPr>
          <p:cNvPr id="4" name="Picture 3" descr="C:\Users\П\Desktop\30.05 хозяйство\DSC_02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3600400" cy="252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\Desktop\Рисунок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861048"/>
            <a:ext cx="3600400" cy="272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9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972959"/>
              </p:ext>
            </p:extLst>
          </p:nvPr>
        </p:nvGraphicFramePr>
        <p:xfrm>
          <a:off x="683568" y="908720"/>
          <a:ext cx="7920880" cy="56687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2448"/>
                <a:gridCol w="3888432"/>
              </a:tblGrid>
              <a:tr h="5668763">
                <a:tc>
                  <a:txBody>
                    <a:bodyPr/>
                    <a:lstStyle/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829" marR="483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Разведение  </a:t>
                      </a: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крупного  рогатого  скота</a:t>
                      </a:r>
                    </a:p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highlight>
                            <a:srgbClr val="FFFFFF"/>
                          </a:highlight>
                        </a:rPr>
                        <a:t> </a:t>
                      </a:r>
                      <a:r>
                        <a:rPr lang="ru-RU" sz="1400" b="0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ИП Гасанов </a:t>
                      </a:r>
                      <a:r>
                        <a:rPr lang="ru-RU" sz="1400" b="0" u="non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Самир</a:t>
                      </a:r>
                      <a:r>
                        <a:rPr lang="ru-RU" sz="1400" b="0" u="non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0" u="non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Ширмамед</a:t>
                      </a:r>
                      <a:r>
                        <a:rPr lang="ru-RU" sz="1400" b="0" u="non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ru-RU" sz="1400" b="0" u="non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Оглы</a:t>
                      </a:r>
                      <a:r>
                        <a:rPr lang="ru-RU" sz="1400" b="0" u="non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Курган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Цель проекта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создание нового бизнеса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Срок реализации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2018-2021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годы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Объем </a:t>
                      </a:r>
                      <a:r>
                        <a:rPr lang="ru-RU" sz="16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инвестиций </a:t>
                      </a:r>
                      <a:r>
                        <a:rPr lang="ru-RU" sz="16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r>
                        <a:rPr lang="ru-RU" sz="1600" u="sng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r>
                        <a:rPr lang="ru-RU" sz="1600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15 млн. руб. вложено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1млн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руб.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</a:t>
                      </a:r>
                      <a:r>
                        <a:rPr lang="ru-RU" sz="16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рабочих </a:t>
                      </a:r>
                      <a:r>
                        <a:rPr lang="ru-RU" sz="16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чел.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Место реализации</a:t>
                      </a: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 с. 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Нижнетобольное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Информация о ходе реализации проекта</a:t>
                      </a: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6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Проектом предполагается разведение КРС, увеличение поголовья.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ru-RU" sz="16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3829" marR="483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Реализуемые инвестиционные проекты</a:t>
            </a:r>
            <a:endParaRPr lang="ru-RU" dirty="0"/>
          </a:p>
        </p:txBody>
      </p:sp>
      <p:pic>
        <p:nvPicPr>
          <p:cNvPr id="4097" name="Picture 1" descr="F:\Фото для НП\IMG_20181023_1014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888432" cy="43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508445"/>
              </p:ext>
            </p:extLst>
          </p:nvPr>
        </p:nvGraphicFramePr>
        <p:xfrm>
          <a:off x="1013774" y="764704"/>
          <a:ext cx="7920880" cy="5688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8158"/>
                <a:gridCol w="3922722"/>
              </a:tblGrid>
              <a:tr h="5688631">
                <a:tc>
                  <a:txBody>
                    <a:bodyPr/>
                    <a:lstStyle/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highlight>
                            <a:srgbClr val="FFFFFF"/>
                          </a:highligh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1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</a:txBody>
                  <a:tcPr marL="43829" marR="483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Строительство фермы для  разведения диких животных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u="non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ООО </a:t>
                      </a:r>
                      <a:r>
                        <a:rPr lang="ru-RU" sz="1400" b="0" u="non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"Охотничье хозяйство "</a:t>
                      </a:r>
                      <a:r>
                        <a:rPr lang="ru-RU" sz="1400" b="0" u="non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Полуй</a:t>
                      </a:r>
                      <a:r>
                        <a:rPr lang="ru-RU" sz="1400" b="0" u="non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"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Боркун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Игорь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Федорович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625000 Тюменская обл., г. Тюмень, ул. Седова,15 кв.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49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Цель проекта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расширение существующего бизнеса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Срок реализации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2018-2020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годы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Объем 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инвестиций 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- 20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млн. руб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., вложено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-24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рабочих </a:t>
                      </a:r>
                      <a:r>
                        <a:rPr lang="ru-RU" sz="14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Место реализации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 1 км северо-западнее </a:t>
                      </a:r>
                      <a:r>
                        <a:rPr lang="ru-RU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ru-RU" sz="140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Першино</a:t>
                      </a:r>
                      <a:endParaRPr lang="ru-RU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Информация о </a:t>
                      </a:r>
                      <a:r>
                        <a:rPr lang="ru-RU" sz="1400" u="sng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ходе </a:t>
                      </a:r>
                      <a:r>
                        <a:rPr lang="ru-RU" sz="1400" u="sng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реализации проекта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Проектом предполагается разведение диких животных: олени, косули.</a:t>
                      </a:r>
                    </a:p>
                    <a:p>
                      <a:pPr hangingPunct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dirty="0">
                        <a:solidFill>
                          <a:srgbClr val="00000A"/>
                        </a:solidFill>
                        <a:effectLst/>
                        <a:latin typeface="Arial" pitchFamily="34" charset="0"/>
                        <a:ea typeface="Segoe UI"/>
                        <a:cs typeface="Arial" pitchFamily="34" charset="0"/>
                      </a:endParaRPr>
                    </a:p>
                  </a:txBody>
                  <a:tcPr marL="43829" marR="483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43608" y="260648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Реализуемые инвестиционные проекты</a:t>
            </a:r>
            <a:endParaRPr lang="ru-RU" dirty="0"/>
          </a:p>
        </p:txBody>
      </p:sp>
      <p:pic>
        <p:nvPicPr>
          <p:cNvPr id="3073" name="Picture 1" descr="E:\Фото для М НП\IMG_11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74" y="1916832"/>
            <a:ext cx="348621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0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1219</Words>
  <Application>Microsoft Office PowerPoint</Application>
  <PresentationFormat>Экран (4:3)</PresentationFormat>
  <Paragraphs>286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1_Воздушный поток</vt:lpstr>
      <vt:lpstr>Инвестиционные проекты  в рамках плана комплексного развития территории Белозерского  района</vt:lpstr>
      <vt:lpstr>Почему Белозерский район?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</cp:lastModifiedBy>
  <cp:revision>213</cp:revision>
  <cp:lastPrinted>2018-12-06T05:14:48Z</cp:lastPrinted>
  <dcterms:created xsi:type="dcterms:W3CDTF">2015-11-19T10:32:44Z</dcterms:created>
  <dcterms:modified xsi:type="dcterms:W3CDTF">2020-02-11T10:40:32Z</dcterms:modified>
</cp:coreProperties>
</file>